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70" r:id="rId5"/>
    <p:sldId id="265" r:id="rId6"/>
    <p:sldId id="271" r:id="rId7"/>
    <p:sldId id="272" r:id="rId8"/>
    <p:sldId id="268" r:id="rId9"/>
    <p:sldId id="269" r:id="rId10"/>
    <p:sldId id="273" r:id="rId11"/>
    <p:sldId id="267" r:id="rId12"/>
    <p:sldId id="274" r:id="rId13"/>
    <p:sldId id="275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277" r:id="rId34"/>
    <p:sldId id="278" r:id="rId35"/>
    <p:sldId id="279" r:id="rId36"/>
    <p:sldId id="281" r:id="rId37"/>
    <p:sldId id="28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ngju" initials="s" lastIdx="1" clrIdx="0">
    <p:extLst>
      <p:ext uri="{19B8F6BF-5375-455C-9EA6-DF929625EA0E}">
        <p15:presenceInfo xmlns:p15="http://schemas.microsoft.com/office/powerpoint/2012/main" userId="seongj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C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142AC0-6427-4871-B1C8-2E9E0D0FEAEF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0D24E782-AAA3-4D65-B619-E8AA3E8FE613}">
      <dgm:prSet phldrT="[텍스트]"/>
      <dgm:spPr/>
      <dgm:t>
        <a:bodyPr/>
        <a:lstStyle/>
        <a:p>
          <a:pPr latinLnBrk="1"/>
          <a:r>
            <a:rPr lang="ko-KR" altLang="en-US" dirty="0" err="1"/>
            <a:t>최성봉</a:t>
          </a:r>
          <a:endParaRPr lang="ko-KR" altLang="en-US" dirty="0"/>
        </a:p>
      </dgm:t>
    </dgm:pt>
    <dgm:pt modelId="{8C2AC22F-FF23-4310-A679-7924342A13A9}" type="parTrans" cxnId="{0AF87B2C-202A-436B-9268-B86A38F6FFDE}">
      <dgm:prSet/>
      <dgm:spPr/>
      <dgm:t>
        <a:bodyPr/>
        <a:lstStyle/>
        <a:p>
          <a:pPr latinLnBrk="1"/>
          <a:endParaRPr lang="ko-KR" altLang="en-US"/>
        </a:p>
      </dgm:t>
    </dgm:pt>
    <dgm:pt modelId="{66EC0D8A-A01B-4758-9C48-AFCF49A57BC8}" type="sibTrans" cxnId="{0AF87B2C-202A-436B-9268-B86A38F6FFDE}">
      <dgm:prSet/>
      <dgm:spPr/>
      <dgm:t>
        <a:bodyPr/>
        <a:lstStyle/>
        <a:p>
          <a:pPr latinLnBrk="1"/>
          <a:endParaRPr lang="ko-KR" altLang="en-US"/>
        </a:p>
      </dgm:t>
    </dgm:pt>
    <dgm:pt modelId="{89E42E91-5CA3-409A-B436-239FD36ECA66}">
      <dgm:prSet phldrT="[텍스트]"/>
      <dgm:spPr/>
      <dgm:t>
        <a:bodyPr/>
        <a:lstStyle/>
        <a:p>
          <a:pPr latinLnBrk="1"/>
          <a:r>
            <a:rPr lang="ko-KR" altLang="en-US" dirty="0"/>
            <a:t>팀장</a:t>
          </a:r>
        </a:p>
      </dgm:t>
    </dgm:pt>
    <dgm:pt modelId="{0DDE065E-A784-4041-BD38-4E031A41C1DC}" type="parTrans" cxnId="{9A2F59DA-714B-475A-B36E-1618D7E6D889}">
      <dgm:prSet/>
      <dgm:spPr/>
      <dgm:t>
        <a:bodyPr/>
        <a:lstStyle/>
        <a:p>
          <a:pPr latinLnBrk="1"/>
          <a:endParaRPr lang="ko-KR" altLang="en-US"/>
        </a:p>
      </dgm:t>
    </dgm:pt>
    <dgm:pt modelId="{E581450A-D38A-4270-A79A-4176332C7E38}" type="sibTrans" cxnId="{9A2F59DA-714B-475A-B36E-1618D7E6D889}">
      <dgm:prSet/>
      <dgm:spPr/>
      <dgm:t>
        <a:bodyPr/>
        <a:lstStyle/>
        <a:p>
          <a:pPr latinLnBrk="1"/>
          <a:endParaRPr lang="ko-KR" altLang="en-US"/>
        </a:p>
      </dgm:t>
    </dgm:pt>
    <dgm:pt modelId="{57432F2B-3D77-4C9A-B2FD-BC130679ECED}">
      <dgm:prSet phldrT="[텍스트]"/>
      <dgm:spPr/>
      <dgm:t>
        <a:bodyPr/>
        <a:lstStyle/>
        <a:p>
          <a:pPr latinLnBrk="1"/>
          <a:r>
            <a:rPr lang="en-US" altLang="ko-KR" dirty="0" err="1"/>
            <a:t>ADOxx</a:t>
          </a:r>
          <a:r>
            <a:rPr lang="en-US" altLang="ko-KR" dirty="0"/>
            <a:t> Script </a:t>
          </a:r>
          <a:r>
            <a:rPr lang="ko-KR" altLang="en-US" dirty="0"/>
            <a:t>작성 </a:t>
          </a:r>
        </a:p>
      </dgm:t>
    </dgm:pt>
    <dgm:pt modelId="{1FB2F363-56FD-4ACF-87F0-DDF2AB638343}" type="parTrans" cxnId="{94600C26-DF3D-4670-8C92-43B698B56753}">
      <dgm:prSet/>
      <dgm:spPr/>
      <dgm:t>
        <a:bodyPr/>
        <a:lstStyle/>
        <a:p>
          <a:pPr latinLnBrk="1"/>
          <a:endParaRPr lang="ko-KR" altLang="en-US"/>
        </a:p>
      </dgm:t>
    </dgm:pt>
    <dgm:pt modelId="{AA371021-D3DF-4CC6-BA49-D904EDCD80FA}" type="sibTrans" cxnId="{94600C26-DF3D-4670-8C92-43B698B56753}">
      <dgm:prSet/>
      <dgm:spPr/>
      <dgm:t>
        <a:bodyPr/>
        <a:lstStyle/>
        <a:p>
          <a:pPr latinLnBrk="1"/>
          <a:endParaRPr lang="ko-KR" altLang="en-US"/>
        </a:p>
      </dgm:t>
    </dgm:pt>
    <dgm:pt modelId="{D44D11F5-0E48-41E3-9C25-BBCE0702EDA0}">
      <dgm:prSet phldrT="[텍스트]"/>
      <dgm:spPr/>
      <dgm:t>
        <a:bodyPr/>
        <a:lstStyle/>
        <a:p>
          <a:pPr latinLnBrk="1"/>
          <a:r>
            <a:rPr lang="ko-KR" altLang="en-US" dirty="0" err="1"/>
            <a:t>이성주</a:t>
          </a:r>
          <a:endParaRPr lang="ko-KR" altLang="en-US" dirty="0"/>
        </a:p>
      </dgm:t>
    </dgm:pt>
    <dgm:pt modelId="{0AB718F0-DE71-4C02-A830-18A5A6760610}" type="parTrans" cxnId="{7303B7DD-58BC-4359-A8C2-0E67B25D5CA0}">
      <dgm:prSet/>
      <dgm:spPr/>
      <dgm:t>
        <a:bodyPr/>
        <a:lstStyle/>
        <a:p>
          <a:pPr latinLnBrk="1"/>
          <a:endParaRPr lang="ko-KR" altLang="en-US"/>
        </a:p>
      </dgm:t>
    </dgm:pt>
    <dgm:pt modelId="{23C44EBC-3D7D-4D33-BF8B-AD18895FF067}" type="sibTrans" cxnId="{7303B7DD-58BC-4359-A8C2-0E67B25D5CA0}">
      <dgm:prSet/>
      <dgm:spPr/>
      <dgm:t>
        <a:bodyPr/>
        <a:lstStyle/>
        <a:p>
          <a:pPr latinLnBrk="1"/>
          <a:endParaRPr lang="ko-KR" altLang="en-US"/>
        </a:p>
      </dgm:t>
    </dgm:pt>
    <dgm:pt modelId="{2EAED455-146F-4387-95BB-C15380DFCC98}">
      <dgm:prSet phldrT="[텍스트]"/>
      <dgm:spPr/>
      <dgm:t>
        <a:bodyPr/>
        <a:lstStyle/>
        <a:p>
          <a:pPr latinLnBrk="1"/>
          <a:r>
            <a:rPr lang="ko-KR" altLang="en-US" dirty="0"/>
            <a:t>문서작성</a:t>
          </a:r>
        </a:p>
      </dgm:t>
    </dgm:pt>
    <dgm:pt modelId="{9BA1F32D-D446-4486-BEA4-BD4BF3A5D73D}" type="parTrans" cxnId="{14E8A6C9-1BCD-4D40-A5F8-1F294D5F0C29}">
      <dgm:prSet/>
      <dgm:spPr/>
      <dgm:t>
        <a:bodyPr/>
        <a:lstStyle/>
        <a:p>
          <a:pPr latinLnBrk="1"/>
          <a:endParaRPr lang="ko-KR" altLang="en-US"/>
        </a:p>
      </dgm:t>
    </dgm:pt>
    <dgm:pt modelId="{EA495E4B-7D83-49B7-9779-79CE172326EE}" type="sibTrans" cxnId="{14E8A6C9-1BCD-4D40-A5F8-1F294D5F0C29}">
      <dgm:prSet/>
      <dgm:spPr/>
      <dgm:t>
        <a:bodyPr/>
        <a:lstStyle/>
        <a:p>
          <a:pPr latinLnBrk="1"/>
          <a:endParaRPr lang="ko-KR" altLang="en-US"/>
        </a:p>
      </dgm:t>
    </dgm:pt>
    <dgm:pt modelId="{25BE59A3-2ED2-4230-98B7-4A51C5189DBA}">
      <dgm:prSet phldrT="[텍스트]"/>
      <dgm:spPr/>
      <dgm:t>
        <a:bodyPr/>
        <a:lstStyle/>
        <a:p>
          <a:pPr latinLnBrk="1"/>
          <a:r>
            <a:rPr lang="en-US" altLang="ko-KR" dirty="0"/>
            <a:t>Automobile</a:t>
          </a:r>
          <a:endParaRPr lang="ko-KR" altLang="en-US" dirty="0"/>
        </a:p>
      </dgm:t>
    </dgm:pt>
    <dgm:pt modelId="{7285661E-7511-4B4D-BF8D-90A8B01F7C4B}" type="parTrans" cxnId="{E3F5FC22-E252-4583-A625-CCBF255517F4}">
      <dgm:prSet/>
      <dgm:spPr/>
      <dgm:t>
        <a:bodyPr/>
        <a:lstStyle/>
        <a:p>
          <a:pPr latinLnBrk="1"/>
          <a:endParaRPr lang="ko-KR" altLang="en-US"/>
        </a:p>
      </dgm:t>
    </dgm:pt>
    <dgm:pt modelId="{537E2535-146A-4E9E-9EBC-96E27FECC821}" type="sibTrans" cxnId="{E3F5FC22-E252-4583-A625-CCBF255517F4}">
      <dgm:prSet/>
      <dgm:spPr/>
      <dgm:t>
        <a:bodyPr/>
        <a:lstStyle/>
        <a:p>
          <a:pPr latinLnBrk="1"/>
          <a:endParaRPr lang="ko-KR" altLang="en-US"/>
        </a:p>
      </dgm:t>
    </dgm:pt>
    <dgm:pt modelId="{F0FEBCC3-1E8D-4689-B915-ADB18ED5FB02}">
      <dgm:prSet phldrT="[텍스트]"/>
      <dgm:spPr/>
      <dgm:t>
        <a:bodyPr/>
        <a:lstStyle/>
        <a:p>
          <a:pPr latinLnBrk="1"/>
          <a:r>
            <a:rPr lang="ko-KR" altLang="en-US" dirty="0"/>
            <a:t>이동규</a:t>
          </a:r>
        </a:p>
      </dgm:t>
    </dgm:pt>
    <dgm:pt modelId="{213BDABA-82CB-4905-B96B-AF4F03CBBE2C}" type="parTrans" cxnId="{A3E1736D-4ABD-483A-9265-02F76B1DE87D}">
      <dgm:prSet/>
      <dgm:spPr/>
      <dgm:t>
        <a:bodyPr/>
        <a:lstStyle/>
        <a:p>
          <a:pPr latinLnBrk="1"/>
          <a:endParaRPr lang="ko-KR" altLang="en-US"/>
        </a:p>
      </dgm:t>
    </dgm:pt>
    <dgm:pt modelId="{3F88A884-F408-4788-AECA-0B858EB84DDE}" type="sibTrans" cxnId="{A3E1736D-4ABD-483A-9265-02F76B1DE87D}">
      <dgm:prSet/>
      <dgm:spPr/>
      <dgm:t>
        <a:bodyPr/>
        <a:lstStyle/>
        <a:p>
          <a:pPr latinLnBrk="1"/>
          <a:endParaRPr lang="ko-KR" altLang="en-US"/>
        </a:p>
      </dgm:t>
    </dgm:pt>
    <dgm:pt modelId="{2D6AC4C0-D461-4B0C-B724-514ACC2E0C4B}">
      <dgm:prSet phldrT="[텍스트]"/>
      <dgm:spPr/>
      <dgm:t>
        <a:bodyPr/>
        <a:lstStyle/>
        <a:p>
          <a:pPr latinLnBrk="1"/>
          <a:r>
            <a:rPr lang="en-US" altLang="ko-KR" dirty="0"/>
            <a:t>Tester</a:t>
          </a:r>
          <a:endParaRPr lang="ko-KR" altLang="en-US" dirty="0"/>
        </a:p>
      </dgm:t>
    </dgm:pt>
    <dgm:pt modelId="{04877A98-072B-4FCC-9EEC-ECD63AAFED2E}" type="parTrans" cxnId="{9CA06766-F00A-4EEF-8CA6-CEBA67A8A718}">
      <dgm:prSet/>
      <dgm:spPr/>
      <dgm:t>
        <a:bodyPr/>
        <a:lstStyle/>
        <a:p>
          <a:pPr latinLnBrk="1"/>
          <a:endParaRPr lang="ko-KR" altLang="en-US"/>
        </a:p>
      </dgm:t>
    </dgm:pt>
    <dgm:pt modelId="{1B88FF62-2BE2-4665-97AF-88C923C0DD35}" type="sibTrans" cxnId="{9CA06766-F00A-4EEF-8CA6-CEBA67A8A718}">
      <dgm:prSet/>
      <dgm:spPr/>
      <dgm:t>
        <a:bodyPr/>
        <a:lstStyle/>
        <a:p>
          <a:pPr latinLnBrk="1"/>
          <a:endParaRPr lang="ko-KR" altLang="en-US"/>
        </a:p>
      </dgm:t>
    </dgm:pt>
    <dgm:pt modelId="{92C0E1F0-B7D6-40FA-AAEA-0A6A79D57FF3}">
      <dgm:prSet phldrT="[텍스트]"/>
      <dgm:spPr/>
      <dgm:t>
        <a:bodyPr/>
        <a:lstStyle/>
        <a:p>
          <a:pPr latinLnBrk="1"/>
          <a:r>
            <a:rPr lang="en-US" altLang="ko-KR" dirty="0"/>
            <a:t>Automobile</a:t>
          </a:r>
          <a:endParaRPr lang="ko-KR" altLang="en-US" dirty="0"/>
        </a:p>
      </dgm:t>
    </dgm:pt>
    <dgm:pt modelId="{6B00E21E-B480-467A-969E-48E06EA4A619}" type="parTrans" cxnId="{30115FE8-6C64-47FF-A21A-805CCA1A0B16}">
      <dgm:prSet/>
      <dgm:spPr/>
      <dgm:t>
        <a:bodyPr/>
        <a:lstStyle/>
        <a:p>
          <a:pPr latinLnBrk="1"/>
          <a:endParaRPr lang="ko-KR" altLang="en-US"/>
        </a:p>
      </dgm:t>
    </dgm:pt>
    <dgm:pt modelId="{48168349-3A11-42A3-9424-E4294E9FCE40}" type="sibTrans" cxnId="{30115FE8-6C64-47FF-A21A-805CCA1A0B16}">
      <dgm:prSet/>
      <dgm:spPr/>
      <dgm:t>
        <a:bodyPr/>
        <a:lstStyle/>
        <a:p>
          <a:pPr latinLnBrk="1"/>
          <a:endParaRPr lang="ko-KR" altLang="en-US"/>
        </a:p>
      </dgm:t>
    </dgm:pt>
    <dgm:pt modelId="{1E00B522-B137-4BB7-A977-1D136F4525B6}">
      <dgm:prSet phldrT="[텍스트]"/>
      <dgm:spPr/>
      <dgm:t>
        <a:bodyPr/>
        <a:lstStyle/>
        <a:p>
          <a:pPr latinLnBrk="1"/>
          <a:r>
            <a:rPr lang="en-US" altLang="ko-KR" dirty="0"/>
            <a:t>Robot Arm</a:t>
          </a:r>
          <a:endParaRPr lang="ko-KR" altLang="en-US" dirty="0"/>
        </a:p>
      </dgm:t>
    </dgm:pt>
    <dgm:pt modelId="{20705407-150A-42DF-85EC-D772DB6DEF85}" type="parTrans" cxnId="{CA84BD68-3B43-49E5-B99A-12BC876DF10B}">
      <dgm:prSet/>
      <dgm:spPr/>
      <dgm:t>
        <a:bodyPr/>
        <a:lstStyle/>
        <a:p>
          <a:pPr latinLnBrk="1"/>
          <a:endParaRPr lang="ko-KR" altLang="en-US"/>
        </a:p>
      </dgm:t>
    </dgm:pt>
    <dgm:pt modelId="{5A7E893B-D5E8-4CF4-83D7-76B94DC8A9FF}" type="sibTrans" cxnId="{CA84BD68-3B43-49E5-B99A-12BC876DF10B}">
      <dgm:prSet/>
      <dgm:spPr/>
      <dgm:t>
        <a:bodyPr/>
        <a:lstStyle/>
        <a:p>
          <a:pPr latinLnBrk="1"/>
          <a:endParaRPr lang="ko-KR" altLang="en-US"/>
        </a:p>
      </dgm:t>
    </dgm:pt>
    <dgm:pt modelId="{A1B15FAD-BBAA-4780-B577-AA9594354A4E}">
      <dgm:prSet phldrT="[텍스트]"/>
      <dgm:spPr/>
      <dgm:t>
        <a:bodyPr/>
        <a:lstStyle/>
        <a:p>
          <a:pPr latinLnBrk="1"/>
          <a:r>
            <a:rPr lang="ko-KR" altLang="en-US" dirty="0" err="1"/>
            <a:t>가이온투</a:t>
          </a:r>
          <a:endParaRPr lang="ko-KR" altLang="en-US" dirty="0"/>
        </a:p>
      </dgm:t>
    </dgm:pt>
    <dgm:pt modelId="{B0643EB7-F249-4404-8A35-EFDF871DEC7B}" type="parTrans" cxnId="{D0A02D71-7049-4AFB-BCD8-B5011201368D}">
      <dgm:prSet/>
      <dgm:spPr/>
      <dgm:t>
        <a:bodyPr/>
        <a:lstStyle/>
        <a:p>
          <a:pPr latinLnBrk="1"/>
          <a:endParaRPr lang="ko-KR" altLang="en-US"/>
        </a:p>
      </dgm:t>
    </dgm:pt>
    <dgm:pt modelId="{D0442F5F-CEA4-45CB-9956-2F2D7D3F1E4D}" type="sibTrans" cxnId="{D0A02D71-7049-4AFB-BCD8-B5011201368D}">
      <dgm:prSet/>
      <dgm:spPr/>
      <dgm:t>
        <a:bodyPr/>
        <a:lstStyle/>
        <a:p>
          <a:pPr latinLnBrk="1"/>
          <a:endParaRPr lang="ko-KR" altLang="en-US"/>
        </a:p>
      </dgm:t>
    </dgm:pt>
    <dgm:pt modelId="{45495EA0-1A19-4B02-89AE-22607D39F170}">
      <dgm:prSet phldrT="[텍스트]"/>
      <dgm:spPr/>
      <dgm:t>
        <a:bodyPr/>
        <a:lstStyle/>
        <a:p>
          <a:pPr latinLnBrk="1"/>
          <a:r>
            <a:rPr lang="en-US" altLang="ko-KR" dirty="0"/>
            <a:t>Server Parsing</a:t>
          </a:r>
          <a:endParaRPr lang="ko-KR" altLang="en-US" dirty="0"/>
        </a:p>
      </dgm:t>
    </dgm:pt>
    <dgm:pt modelId="{F8C14238-DED5-49C5-BCC2-C8B4F8E0A14C}" type="parTrans" cxnId="{5B42524D-4967-44A8-A066-55A5E880D54D}">
      <dgm:prSet/>
      <dgm:spPr/>
      <dgm:t>
        <a:bodyPr/>
        <a:lstStyle/>
        <a:p>
          <a:pPr latinLnBrk="1"/>
          <a:endParaRPr lang="ko-KR" altLang="en-US"/>
        </a:p>
      </dgm:t>
    </dgm:pt>
    <dgm:pt modelId="{3F0F91CC-97AD-49A0-89CF-1765EEB1F68B}" type="sibTrans" cxnId="{5B42524D-4967-44A8-A066-55A5E880D54D}">
      <dgm:prSet/>
      <dgm:spPr/>
      <dgm:t>
        <a:bodyPr/>
        <a:lstStyle/>
        <a:p>
          <a:pPr latinLnBrk="1"/>
          <a:endParaRPr lang="ko-KR" altLang="en-US"/>
        </a:p>
      </dgm:t>
    </dgm:pt>
    <dgm:pt modelId="{2CB5870C-F946-445B-A1B7-ADFBA2FE58E4}">
      <dgm:prSet phldrT="[텍스트]"/>
      <dgm:spPr/>
      <dgm:t>
        <a:bodyPr/>
        <a:lstStyle/>
        <a:p>
          <a:pPr latinLnBrk="1"/>
          <a:r>
            <a:rPr lang="en-US" altLang="ko-KR" dirty="0"/>
            <a:t>Robot Arm</a:t>
          </a:r>
          <a:endParaRPr lang="ko-KR" altLang="en-US" dirty="0"/>
        </a:p>
      </dgm:t>
    </dgm:pt>
    <dgm:pt modelId="{C7EC6F2B-9883-4F7F-AFD0-C1083170366D}" type="parTrans" cxnId="{2F87ECEB-A3EC-47A0-8BFA-B86D6D053136}">
      <dgm:prSet/>
      <dgm:spPr/>
      <dgm:t>
        <a:bodyPr/>
        <a:lstStyle/>
        <a:p>
          <a:pPr latinLnBrk="1"/>
          <a:endParaRPr lang="ko-KR" altLang="en-US"/>
        </a:p>
      </dgm:t>
    </dgm:pt>
    <dgm:pt modelId="{4849DFCA-08AC-4B16-825E-1F90135CB36B}" type="sibTrans" cxnId="{2F87ECEB-A3EC-47A0-8BFA-B86D6D053136}">
      <dgm:prSet/>
      <dgm:spPr/>
      <dgm:t>
        <a:bodyPr/>
        <a:lstStyle/>
        <a:p>
          <a:pPr latinLnBrk="1"/>
          <a:endParaRPr lang="ko-KR" altLang="en-US"/>
        </a:p>
      </dgm:t>
    </dgm:pt>
    <dgm:pt modelId="{F0865C1E-A331-4BCD-8CD1-3A31EB3BB851}" type="pres">
      <dgm:prSet presAssocID="{F6142AC0-6427-4871-B1C8-2E9E0D0FEAEF}" presName="Name0" presStyleCnt="0">
        <dgm:presLayoutVars>
          <dgm:dir/>
          <dgm:animLvl val="lvl"/>
          <dgm:resizeHandles val="exact"/>
        </dgm:presLayoutVars>
      </dgm:prSet>
      <dgm:spPr/>
    </dgm:pt>
    <dgm:pt modelId="{EDFD8ADA-BF76-49FC-8844-F4AE3D58F9E3}" type="pres">
      <dgm:prSet presAssocID="{0D24E782-AAA3-4D65-B619-E8AA3E8FE613}" presName="composite" presStyleCnt="0"/>
      <dgm:spPr/>
    </dgm:pt>
    <dgm:pt modelId="{E9C1ABE3-C109-47AB-821C-7F8A88543E55}" type="pres">
      <dgm:prSet presAssocID="{0D24E782-AAA3-4D65-B619-E8AA3E8FE61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3F61C1F-9DB8-405A-A83F-9F4D522B968F}" type="pres">
      <dgm:prSet presAssocID="{0D24E782-AAA3-4D65-B619-E8AA3E8FE613}" presName="desTx" presStyleLbl="alignAccFollowNode1" presStyleIdx="0" presStyleCnt="4">
        <dgm:presLayoutVars>
          <dgm:bulletEnabled val="1"/>
        </dgm:presLayoutVars>
      </dgm:prSet>
      <dgm:spPr/>
    </dgm:pt>
    <dgm:pt modelId="{2D8D7492-DA58-4A37-A396-C841325BD3D6}" type="pres">
      <dgm:prSet presAssocID="{66EC0D8A-A01B-4758-9C48-AFCF49A57BC8}" presName="space" presStyleCnt="0"/>
      <dgm:spPr/>
    </dgm:pt>
    <dgm:pt modelId="{AA07F3D2-5914-443B-9BD4-76316C974122}" type="pres">
      <dgm:prSet presAssocID="{D44D11F5-0E48-41E3-9C25-BBCE0702EDA0}" presName="composite" presStyleCnt="0"/>
      <dgm:spPr/>
    </dgm:pt>
    <dgm:pt modelId="{EDE651DF-9D14-434B-B9D1-689029F4C471}" type="pres">
      <dgm:prSet presAssocID="{D44D11F5-0E48-41E3-9C25-BBCE0702EDA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E8C4CDC-A590-47CB-ABEA-6E65C18AFF82}" type="pres">
      <dgm:prSet presAssocID="{D44D11F5-0E48-41E3-9C25-BBCE0702EDA0}" presName="desTx" presStyleLbl="alignAccFollowNode1" presStyleIdx="1" presStyleCnt="4">
        <dgm:presLayoutVars>
          <dgm:bulletEnabled val="1"/>
        </dgm:presLayoutVars>
      </dgm:prSet>
      <dgm:spPr/>
    </dgm:pt>
    <dgm:pt modelId="{F9B4D705-2D5F-4112-BCCE-E39B7CB081D0}" type="pres">
      <dgm:prSet presAssocID="{23C44EBC-3D7D-4D33-BF8B-AD18895FF067}" presName="space" presStyleCnt="0"/>
      <dgm:spPr/>
    </dgm:pt>
    <dgm:pt modelId="{5D828725-69A5-44F6-A7F7-EA740D65A4C6}" type="pres">
      <dgm:prSet presAssocID="{F0FEBCC3-1E8D-4689-B915-ADB18ED5FB02}" presName="composite" presStyleCnt="0"/>
      <dgm:spPr/>
    </dgm:pt>
    <dgm:pt modelId="{71216060-CE88-4DAE-8B64-DFD75A16E890}" type="pres">
      <dgm:prSet presAssocID="{F0FEBCC3-1E8D-4689-B915-ADB18ED5FB0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9D093E1-4008-4731-BE35-8E8D1869D7D1}" type="pres">
      <dgm:prSet presAssocID="{F0FEBCC3-1E8D-4689-B915-ADB18ED5FB02}" presName="desTx" presStyleLbl="alignAccFollowNode1" presStyleIdx="2" presStyleCnt="4">
        <dgm:presLayoutVars>
          <dgm:bulletEnabled val="1"/>
        </dgm:presLayoutVars>
      </dgm:prSet>
      <dgm:spPr/>
    </dgm:pt>
    <dgm:pt modelId="{AA6A92BB-A839-43D8-ACCF-1CDC4D313EA8}" type="pres">
      <dgm:prSet presAssocID="{3F88A884-F408-4788-AECA-0B858EB84DDE}" presName="space" presStyleCnt="0"/>
      <dgm:spPr/>
    </dgm:pt>
    <dgm:pt modelId="{03E6DA38-5641-403C-A93E-9D25D40DE7B5}" type="pres">
      <dgm:prSet presAssocID="{A1B15FAD-BBAA-4780-B577-AA9594354A4E}" presName="composite" presStyleCnt="0"/>
      <dgm:spPr/>
    </dgm:pt>
    <dgm:pt modelId="{6EF1F485-9AF8-424B-A498-941095FD1F7E}" type="pres">
      <dgm:prSet presAssocID="{A1B15FAD-BBAA-4780-B577-AA9594354A4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A56CDAE-87C9-4847-928F-46D3E30BCA30}" type="pres">
      <dgm:prSet presAssocID="{A1B15FAD-BBAA-4780-B577-AA9594354A4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5079B0F-F9FC-4BE9-986C-E4890C096B4D}" type="presOf" srcId="{45495EA0-1A19-4B02-89AE-22607D39F170}" destId="{0A56CDAE-87C9-4847-928F-46D3E30BCA30}" srcOrd="0" destOrd="0" presId="urn:microsoft.com/office/officeart/2005/8/layout/hList1"/>
    <dgm:cxn modelId="{15CBCF13-5627-41E2-824B-0D793E2E3373}" type="presOf" srcId="{D44D11F5-0E48-41E3-9C25-BBCE0702EDA0}" destId="{EDE651DF-9D14-434B-B9D1-689029F4C471}" srcOrd="0" destOrd="0" presId="urn:microsoft.com/office/officeart/2005/8/layout/hList1"/>
    <dgm:cxn modelId="{E3F5FC22-E252-4583-A625-CCBF255517F4}" srcId="{D44D11F5-0E48-41E3-9C25-BBCE0702EDA0}" destId="{25BE59A3-2ED2-4230-98B7-4A51C5189DBA}" srcOrd="1" destOrd="0" parTransId="{7285661E-7511-4B4D-BF8D-90A8B01F7C4B}" sibTransId="{537E2535-146A-4E9E-9EBC-96E27FECC821}"/>
    <dgm:cxn modelId="{94600C26-DF3D-4670-8C92-43B698B56753}" srcId="{0D24E782-AAA3-4D65-B619-E8AA3E8FE613}" destId="{57432F2B-3D77-4C9A-B2FD-BC130679ECED}" srcOrd="1" destOrd="0" parTransId="{1FB2F363-56FD-4ACF-87F0-DDF2AB638343}" sibTransId="{AA371021-D3DF-4CC6-BA49-D904EDCD80FA}"/>
    <dgm:cxn modelId="{A2E0E92B-AEB8-464D-BB11-436CBD4F2EEE}" type="presOf" srcId="{2EAED455-146F-4387-95BB-C15380DFCC98}" destId="{1E8C4CDC-A590-47CB-ABEA-6E65C18AFF82}" srcOrd="0" destOrd="0" presId="urn:microsoft.com/office/officeart/2005/8/layout/hList1"/>
    <dgm:cxn modelId="{0AF87B2C-202A-436B-9268-B86A38F6FFDE}" srcId="{F6142AC0-6427-4871-B1C8-2E9E0D0FEAEF}" destId="{0D24E782-AAA3-4D65-B619-E8AA3E8FE613}" srcOrd="0" destOrd="0" parTransId="{8C2AC22F-FF23-4310-A679-7924342A13A9}" sibTransId="{66EC0D8A-A01B-4758-9C48-AFCF49A57BC8}"/>
    <dgm:cxn modelId="{E4C8AF30-06C9-44EA-A062-497438DC1AE4}" type="presOf" srcId="{0D24E782-AAA3-4D65-B619-E8AA3E8FE613}" destId="{E9C1ABE3-C109-47AB-821C-7F8A88543E55}" srcOrd="0" destOrd="0" presId="urn:microsoft.com/office/officeart/2005/8/layout/hList1"/>
    <dgm:cxn modelId="{9CA06766-F00A-4EEF-8CA6-CEBA67A8A718}" srcId="{F0FEBCC3-1E8D-4689-B915-ADB18ED5FB02}" destId="{2D6AC4C0-D461-4B0C-B724-514ACC2E0C4B}" srcOrd="0" destOrd="0" parTransId="{04877A98-072B-4FCC-9EEC-ECD63AAFED2E}" sibTransId="{1B88FF62-2BE2-4665-97AF-88C923C0DD35}"/>
    <dgm:cxn modelId="{CA84BD68-3B43-49E5-B99A-12BC876DF10B}" srcId="{0D24E782-AAA3-4D65-B619-E8AA3E8FE613}" destId="{1E00B522-B137-4BB7-A977-1D136F4525B6}" srcOrd="2" destOrd="0" parTransId="{20705407-150A-42DF-85EC-D772DB6DEF85}" sibTransId="{5A7E893B-D5E8-4CF4-83D7-76B94DC8A9FF}"/>
    <dgm:cxn modelId="{5B42524D-4967-44A8-A066-55A5E880D54D}" srcId="{A1B15FAD-BBAA-4780-B577-AA9594354A4E}" destId="{45495EA0-1A19-4B02-89AE-22607D39F170}" srcOrd="0" destOrd="0" parTransId="{F8C14238-DED5-49C5-BCC2-C8B4F8E0A14C}" sibTransId="{3F0F91CC-97AD-49A0-89CF-1765EEB1F68B}"/>
    <dgm:cxn modelId="{A3E1736D-4ABD-483A-9265-02F76B1DE87D}" srcId="{F6142AC0-6427-4871-B1C8-2E9E0D0FEAEF}" destId="{F0FEBCC3-1E8D-4689-B915-ADB18ED5FB02}" srcOrd="2" destOrd="0" parTransId="{213BDABA-82CB-4905-B96B-AF4F03CBBE2C}" sibTransId="{3F88A884-F408-4788-AECA-0B858EB84DDE}"/>
    <dgm:cxn modelId="{E959806F-9F1C-4F38-8D37-D5D564A2E811}" type="presOf" srcId="{A1B15FAD-BBAA-4780-B577-AA9594354A4E}" destId="{6EF1F485-9AF8-424B-A498-941095FD1F7E}" srcOrd="0" destOrd="0" presId="urn:microsoft.com/office/officeart/2005/8/layout/hList1"/>
    <dgm:cxn modelId="{D0A02D71-7049-4AFB-BCD8-B5011201368D}" srcId="{F6142AC0-6427-4871-B1C8-2E9E0D0FEAEF}" destId="{A1B15FAD-BBAA-4780-B577-AA9594354A4E}" srcOrd="3" destOrd="0" parTransId="{B0643EB7-F249-4404-8A35-EFDF871DEC7B}" sibTransId="{D0442F5F-CEA4-45CB-9956-2F2D7D3F1E4D}"/>
    <dgm:cxn modelId="{A7F0E883-3988-47F1-B66A-720C6D766B24}" type="presOf" srcId="{F0FEBCC3-1E8D-4689-B915-ADB18ED5FB02}" destId="{71216060-CE88-4DAE-8B64-DFD75A16E890}" srcOrd="0" destOrd="0" presId="urn:microsoft.com/office/officeart/2005/8/layout/hList1"/>
    <dgm:cxn modelId="{DBBF78AC-8716-4995-B4FD-3A56AD5D97D9}" type="presOf" srcId="{1E00B522-B137-4BB7-A977-1D136F4525B6}" destId="{63F61C1F-9DB8-405A-A83F-9F4D522B968F}" srcOrd="0" destOrd="2" presId="urn:microsoft.com/office/officeart/2005/8/layout/hList1"/>
    <dgm:cxn modelId="{34D956B0-D27E-407A-9DCC-689B07B2C7FB}" type="presOf" srcId="{F6142AC0-6427-4871-B1C8-2E9E0D0FEAEF}" destId="{F0865C1E-A331-4BCD-8CD1-3A31EB3BB851}" srcOrd="0" destOrd="0" presId="urn:microsoft.com/office/officeart/2005/8/layout/hList1"/>
    <dgm:cxn modelId="{10641CB8-FADB-4014-A019-89155C3C15CB}" type="presOf" srcId="{2D6AC4C0-D461-4B0C-B724-514ACC2E0C4B}" destId="{39D093E1-4008-4731-BE35-8E8D1869D7D1}" srcOrd="0" destOrd="0" presId="urn:microsoft.com/office/officeart/2005/8/layout/hList1"/>
    <dgm:cxn modelId="{C455DCBC-4BC3-4B13-9AD3-40A7200A7C45}" type="presOf" srcId="{57432F2B-3D77-4C9A-B2FD-BC130679ECED}" destId="{63F61C1F-9DB8-405A-A83F-9F4D522B968F}" srcOrd="0" destOrd="1" presId="urn:microsoft.com/office/officeart/2005/8/layout/hList1"/>
    <dgm:cxn modelId="{14E8A6C9-1BCD-4D40-A5F8-1F294D5F0C29}" srcId="{D44D11F5-0E48-41E3-9C25-BBCE0702EDA0}" destId="{2EAED455-146F-4387-95BB-C15380DFCC98}" srcOrd="0" destOrd="0" parTransId="{9BA1F32D-D446-4486-BEA4-BD4BF3A5D73D}" sibTransId="{EA495E4B-7D83-49B7-9779-79CE172326EE}"/>
    <dgm:cxn modelId="{9A2F59DA-714B-475A-B36E-1618D7E6D889}" srcId="{0D24E782-AAA3-4D65-B619-E8AA3E8FE613}" destId="{89E42E91-5CA3-409A-B436-239FD36ECA66}" srcOrd="0" destOrd="0" parTransId="{0DDE065E-A784-4041-BD38-4E031A41C1DC}" sibTransId="{E581450A-D38A-4270-A79A-4176332C7E38}"/>
    <dgm:cxn modelId="{7303B7DD-58BC-4359-A8C2-0E67B25D5CA0}" srcId="{F6142AC0-6427-4871-B1C8-2E9E0D0FEAEF}" destId="{D44D11F5-0E48-41E3-9C25-BBCE0702EDA0}" srcOrd="1" destOrd="0" parTransId="{0AB718F0-DE71-4C02-A830-18A5A6760610}" sibTransId="{23C44EBC-3D7D-4D33-BF8B-AD18895FF067}"/>
    <dgm:cxn modelId="{30115FE8-6C64-47FF-A21A-805CCA1A0B16}" srcId="{F0FEBCC3-1E8D-4689-B915-ADB18ED5FB02}" destId="{92C0E1F0-B7D6-40FA-AAEA-0A6A79D57FF3}" srcOrd="1" destOrd="0" parTransId="{6B00E21E-B480-467A-969E-48E06EA4A619}" sibTransId="{48168349-3A11-42A3-9424-E4294E9FCE40}"/>
    <dgm:cxn modelId="{2F87ECEB-A3EC-47A0-8BFA-B86D6D053136}" srcId="{A1B15FAD-BBAA-4780-B577-AA9594354A4E}" destId="{2CB5870C-F946-445B-A1B7-ADFBA2FE58E4}" srcOrd="1" destOrd="0" parTransId="{C7EC6F2B-9883-4F7F-AFD0-C1083170366D}" sibTransId="{4849DFCA-08AC-4B16-825E-1F90135CB36B}"/>
    <dgm:cxn modelId="{46F3EEF4-5313-4184-8F7B-BB3523E67A99}" type="presOf" srcId="{25BE59A3-2ED2-4230-98B7-4A51C5189DBA}" destId="{1E8C4CDC-A590-47CB-ABEA-6E65C18AFF82}" srcOrd="0" destOrd="1" presId="urn:microsoft.com/office/officeart/2005/8/layout/hList1"/>
    <dgm:cxn modelId="{2D9223F5-59DB-4183-9A4E-4742236E8BB5}" type="presOf" srcId="{89E42E91-5CA3-409A-B436-239FD36ECA66}" destId="{63F61C1F-9DB8-405A-A83F-9F4D522B968F}" srcOrd="0" destOrd="0" presId="urn:microsoft.com/office/officeart/2005/8/layout/hList1"/>
    <dgm:cxn modelId="{FCBF88F6-072D-4696-9A3A-DB3B2D062290}" type="presOf" srcId="{92C0E1F0-B7D6-40FA-AAEA-0A6A79D57FF3}" destId="{39D093E1-4008-4731-BE35-8E8D1869D7D1}" srcOrd="0" destOrd="1" presId="urn:microsoft.com/office/officeart/2005/8/layout/hList1"/>
    <dgm:cxn modelId="{30B8D3FE-5380-4053-83B4-B847BF318B41}" type="presOf" srcId="{2CB5870C-F946-445B-A1B7-ADFBA2FE58E4}" destId="{0A56CDAE-87C9-4847-928F-46D3E30BCA30}" srcOrd="0" destOrd="1" presId="urn:microsoft.com/office/officeart/2005/8/layout/hList1"/>
    <dgm:cxn modelId="{FA39B19E-F24E-4FE3-AA3F-7D6835ADEFD6}" type="presParOf" srcId="{F0865C1E-A331-4BCD-8CD1-3A31EB3BB851}" destId="{EDFD8ADA-BF76-49FC-8844-F4AE3D58F9E3}" srcOrd="0" destOrd="0" presId="urn:microsoft.com/office/officeart/2005/8/layout/hList1"/>
    <dgm:cxn modelId="{E4A4E73C-5C00-4CB8-B7C8-9C09F7AFA621}" type="presParOf" srcId="{EDFD8ADA-BF76-49FC-8844-F4AE3D58F9E3}" destId="{E9C1ABE3-C109-47AB-821C-7F8A88543E55}" srcOrd="0" destOrd="0" presId="urn:microsoft.com/office/officeart/2005/8/layout/hList1"/>
    <dgm:cxn modelId="{4AB23C00-36BA-4907-93B5-23AA420FE72F}" type="presParOf" srcId="{EDFD8ADA-BF76-49FC-8844-F4AE3D58F9E3}" destId="{63F61C1F-9DB8-405A-A83F-9F4D522B968F}" srcOrd="1" destOrd="0" presId="urn:microsoft.com/office/officeart/2005/8/layout/hList1"/>
    <dgm:cxn modelId="{4322F00C-DF2A-494D-B07E-6E43DE015A8C}" type="presParOf" srcId="{F0865C1E-A331-4BCD-8CD1-3A31EB3BB851}" destId="{2D8D7492-DA58-4A37-A396-C841325BD3D6}" srcOrd="1" destOrd="0" presId="urn:microsoft.com/office/officeart/2005/8/layout/hList1"/>
    <dgm:cxn modelId="{4AEF1E30-A2D9-4F45-9BAB-EFF6BF92FC45}" type="presParOf" srcId="{F0865C1E-A331-4BCD-8CD1-3A31EB3BB851}" destId="{AA07F3D2-5914-443B-9BD4-76316C974122}" srcOrd="2" destOrd="0" presId="urn:microsoft.com/office/officeart/2005/8/layout/hList1"/>
    <dgm:cxn modelId="{60754522-9A21-48CE-ABF5-93E0E765B6FD}" type="presParOf" srcId="{AA07F3D2-5914-443B-9BD4-76316C974122}" destId="{EDE651DF-9D14-434B-B9D1-689029F4C471}" srcOrd="0" destOrd="0" presId="urn:microsoft.com/office/officeart/2005/8/layout/hList1"/>
    <dgm:cxn modelId="{CC250221-A392-497C-81DB-401BF2232EF3}" type="presParOf" srcId="{AA07F3D2-5914-443B-9BD4-76316C974122}" destId="{1E8C4CDC-A590-47CB-ABEA-6E65C18AFF82}" srcOrd="1" destOrd="0" presId="urn:microsoft.com/office/officeart/2005/8/layout/hList1"/>
    <dgm:cxn modelId="{60698672-6608-49BA-A49A-6B777902C377}" type="presParOf" srcId="{F0865C1E-A331-4BCD-8CD1-3A31EB3BB851}" destId="{F9B4D705-2D5F-4112-BCCE-E39B7CB081D0}" srcOrd="3" destOrd="0" presId="urn:microsoft.com/office/officeart/2005/8/layout/hList1"/>
    <dgm:cxn modelId="{4FC3FB1D-9CE1-40BC-8E37-75F3F027E79B}" type="presParOf" srcId="{F0865C1E-A331-4BCD-8CD1-3A31EB3BB851}" destId="{5D828725-69A5-44F6-A7F7-EA740D65A4C6}" srcOrd="4" destOrd="0" presId="urn:microsoft.com/office/officeart/2005/8/layout/hList1"/>
    <dgm:cxn modelId="{3718FFE0-1BAF-458C-9EF1-411F73010B93}" type="presParOf" srcId="{5D828725-69A5-44F6-A7F7-EA740D65A4C6}" destId="{71216060-CE88-4DAE-8B64-DFD75A16E890}" srcOrd="0" destOrd="0" presId="urn:microsoft.com/office/officeart/2005/8/layout/hList1"/>
    <dgm:cxn modelId="{30D111F9-1F36-4D5C-B205-C8C3A1638A64}" type="presParOf" srcId="{5D828725-69A5-44F6-A7F7-EA740D65A4C6}" destId="{39D093E1-4008-4731-BE35-8E8D1869D7D1}" srcOrd="1" destOrd="0" presId="urn:microsoft.com/office/officeart/2005/8/layout/hList1"/>
    <dgm:cxn modelId="{4826FA61-03FE-44BC-8E60-33D453536FA0}" type="presParOf" srcId="{F0865C1E-A331-4BCD-8CD1-3A31EB3BB851}" destId="{AA6A92BB-A839-43D8-ACCF-1CDC4D313EA8}" srcOrd="5" destOrd="0" presId="urn:microsoft.com/office/officeart/2005/8/layout/hList1"/>
    <dgm:cxn modelId="{AECA89AA-C83C-43FC-920E-2DBA46C716B6}" type="presParOf" srcId="{F0865C1E-A331-4BCD-8CD1-3A31EB3BB851}" destId="{03E6DA38-5641-403C-A93E-9D25D40DE7B5}" srcOrd="6" destOrd="0" presId="urn:microsoft.com/office/officeart/2005/8/layout/hList1"/>
    <dgm:cxn modelId="{46B1F585-7C01-47A5-A627-B1D5020691DE}" type="presParOf" srcId="{03E6DA38-5641-403C-A93E-9D25D40DE7B5}" destId="{6EF1F485-9AF8-424B-A498-941095FD1F7E}" srcOrd="0" destOrd="0" presId="urn:microsoft.com/office/officeart/2005/8/layout/hList1"/>
    <dgm:cxn modelId="{5AF5A7A7-FFA3-4D75-BBA2-09E5B25E18F2}" type="presParOf" srcId="{03E6DA38-5641-403C-A93E-9D25D40DE7B5}" destId="{0A56CDAE-87C9-4847-928F-46D3E30BCA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1ABE3-C109-47AB-821C-7F8A88543E55}">
      <dsp:nvSpPr>
        <dsp:cNvPr id="0" name=""/>
        <dsp:cNvSpPr/>
      </dsp:nvSpPr>
      <dsp:spPr>
        <a:xfrm>
          <a:off x="3055" y="1405683"/>
          <a:ext cx="1837531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최성봉</a:t>
          </a:r>
          <a:endParaRPr lang="ko-KR" altLang="en-US" sz="2000" kern="1200" dirty="0"/>
        </a:p>
      </dsp:txBody>
      <dsp:txXfrm>
        <a:off x="3055" y="1405683"/>
        <a:ext cx="1837531" cy="576000"/>
      </dsp:txXfrm>
    </dsp:sp>
    <dsp:sp modelId="{63F61C1F-9DB8-405A-A83F-9F4D522B968F}">
      <dsp:nvSpPr>
        <dsp:cNvPr id="0" name=""/>
        <dsp:cNvSpPr/>
      </dsp:nvSpPr>
      <dsp:spPr>
        <a:xfrm>
          <a:off x="3055" y="1981683"/>
          <a:ext cx="1837531" cy="20312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팀장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 err="1"/>
            <a:t>ADOxx</a:t>
          </a:r>
          <a:r>
            <a:rPr lang="en-US" altLang="ko-KR" sz="2000" kern="1200" dirty="0"/>
            <a:t> Script </a:t>
          </a:r>
          <a:r>
            <a:rPr lang="ko-KR" altLang="en-US" sz="2000" kern="1200" dirty="0"/>
            <a:t>작성 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Robot Arm</a:t>
          </a:r>
          <a:endParaRPr lang="ko-KR" altLang="en-US" sz="2000" kern="1200" dirty="0"/>
        </a:p>
      </dsp:txBody>
      <dsp:txXfrm>
        <a:off x="3055" y="1981683"/>
        <a:ext cx="1837531" cy="2031299"/>
      </dsp:txXfrm>
    </dsp:sp>
    <dsp:sp modelId="{EDE651DF-9D14-434B-B9D1-689029F4C471}">
      <dsp:nvSpPr>
        <dsp:cNvPr id="0" name=""/>
        <dsp:cNvSpPr/>
      </dsp:nvSpPr>
      <dsp:spPr>
        <a:xfrm>
          <a:off x="2097841" y="1405683"/>
          <a:ext cx="1837531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이성주</a:t>
          </a:r>
          <a:endParaRPr lang="ko-KR" altLang="en-US" sz="2000" kern="1200" dirty="0"/>
        </a:p>
      </dsp:txBody>
      <dsp:txXfrm>
        <a:off x="2097841" y="1405683"/>
        <a:ext cx="1837531" cy="576000"/>
      </dsp:txXfrm>
    </dsp:sp>
    <dsp:sp modelId="{1E8C4CDC-A590-47CB-ABEA-6E65C18AFF82}">
      <dsp:nvSpPr>
        <dsp:cNvPr id="0" name=""/>
        <dsp:cNvSpPr/>
      </dsp:nvSpPr>
      <dsp:spPr>
        <a:xfrm>
          <a:off x="2097841" y="1981683"/>
          <a:ext cx="1837531" cy="20312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kern="1200" dirty="0"/>
            <a:t>문서작성</a:t>
          </a: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Automobile</a:t>
          </a:r>
          <a:endParaRPr lang="ko-KR" altLang="en-US" sz="2000" kern="1200" dirty="0"/>
        </a:p>
      </dsp:txBody>
      <dsp:txXfrm>
        <a:off x="2097841" y="1981683"/>
        <a:ext cx="1837531" cy="2031299"/>
      </dsp:txXfrm>
    </dsp:sp>
    <dsp:sp modelId="{71216060-CE88-4DAE-8B64-DFD75A16E890}">
      <dsp:nvSpPr>
        <dsp:cNvPr id="0" name=""/>
        <dsp:cNvSpPr/>
      </dsp:nvSpPr>
      <dsp:spPr>
        <a:xfrm>
          <a:off x="4192627" y="1405683"/>
          <a:ext cx="1837531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이동규</a:t>
          </a:r>
        </a:p>
      </dsp:txBody>
      <dsp:txXfrm>
        <a:off x="4192627" y="1405683"/>
        <a:ext cx="1837531" cy="576000"/>
      </dsp:txXfrm>
    </dsp:sp>
    <dsp:sp modelId="{39D093E1-4008-4731-BE35-8E8D1869D7D1}">
      <dsp:nvSpPr>
        <dsp:cNvPr id="0" name=""/>
        <dsp:cNvSpPr/>
      </dsp:nvSpPr>
      <dsp:spPr>
        <a:xfrm>
          <a:off x="4192627" y="1981683"/>
          <a:ext cx="1837531" cy="20312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Tester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Automobile</a:t>
          </a:r>
          <a:endParaRPr lang="ko-KR" altLang="en-US" sz="2000" kern="1200" dirty="0"/>
        </a:p>
      </dsp:txBody>
      <dsp:txXfrm>
        <a:off x="4192627" y="1981683"/>
        <a:ext cx="1837531" cy="2031299"/>
      </dsp:txXfrm>
    </dsp:sp>
    <dsp:sp modelId="{6EF1F485-9AF8-424B-A498-941095FD1F7E}">
      <dsp:nvSpPr>
        <dsp:cNvPr id="0" name=""/>
        <dsp:cNvSpPr/>
      </dsp:nvSpPr>
      <dsp:spPr>
        <a:xfrm>
          <a:off x="6287412" y="1405683"/>
          <a:ext cx="1837531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가이온투</a:t>
          </a:r>
          <a:endParaRPr lang="ko-KR" altLang="en-US" sz="2000" kern="1200" dirty="0"/>
        </a:p>
      </dsp:txBody>
      <dsp:txXfrm>
        <a:off x="6287412" y="1405683"/>
        <a:ext cx="1837531" cy="576000"/>
      </dsp:txXfrm>
    </dsp:sp>
    <dsp:sp modelId="{0A56CDAE-87C9-4847-928F-46D3E30BCA30}">
      <dsp:nvSpPr>
        <dsp:cNvPr id="0" name=""/>
        <dsp:cNvSpPr/>
      </dsp:nvSpPr>
      <dsp:spPr>
        <a:xfrm>
          <a:off x="6287412" y="1981683"/>
          <a:ext cx="1837531" cy="20312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Server Parsing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000" kern="1200" dirty="0"/>
            <a:t>Robot Arm</a:t>
          </a:r>
          <a:endParaRPr lang="ko-KR" altLang="en-US" sz="2000" kern="1200" dirty="0"/>
        </a:p>
      </dsp:txBody>
      <dsp:txXfrm>
        <a:off x="6287412" y="1981683"/>
        <a:ext cx="1837531" cy="2031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4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8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9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4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3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9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8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88965" y="1958215"/>
            <a:ext cx="6055502" cy="1349280"/>
          </a:xfrm>
          <a:prstGeom prst="rect">
            <a:avLst/>
          </a:prstGeom>
        </p:spPr>
        <p:txBody>
          <a:bodyPr wrap="square">
            <a:spAutoFit/>
            <a:scene3d>
              <a:camera prst="perspectiveLeft" fov="6300000"/>
              <a:lightRig rig="threePt" dir="t"/>
            </a:scene3d>
            <a:sp3d extrusionH="82550">
              <a:extrusionClr>
                <a:schemeClr val="bg1"/>
              </a:extrusion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Smart CTS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white"/>
                </a:solidFill>
              </a:rPr>
              <a:t>                    CARM</a:t>
            </a:r>
          </a:p>
        </p:txBody>
      </p:sp>
      <p:sp>
        <p:nvSpPr>
          <p:cNvPr id="3" name="타원 2"/>
          <p:cNvSpPr/>
          <p:nvPr/>
        </p:nvSpPr>
        <p:spPr>
          <a:xfrm>
            <a:off x="3029559" y="485704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FE622-065C-4D10-A677-271627715F45}"/>
              </a:ext>
            </a:extLst>
          </p:cNvPr>
          <p:cNvSpPr txBox="1"/>
          <p:nvPr/>
        </p:nvSpPr>
        <p:spPr>
          <a:xfrm>
            <a:off x="8158579" y="4548390"/>
            <a:ext cx="3728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201414296 </a:t>
            </a:r>
            <a:r>
              <a:rPr lang="ko-KR" altLang="en-US" dirty="0" err="1">
                <a:solidFill>
                  <a:schemeClr val="bg1"/>
                </a:solidFill>
              </a:rPr>
              <a:t>최성봉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201514739 </a:t>
            </a:r>
            <a:r>
              <a:rPr lang="ko-KR" altLang="en-US" dirty="0">
                <a:solidFill>
                  <a:schemeClr val="bg1"/>
                </a:solidFill>
              </a:rPr>
              <a:t>이동규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201514747 </a:t>
            </a:r>
            <a:r>
              <a:rPr lang="ko-KR" altLang="en-US" dirty="0" err="1">
                <a:solidFill>
                  <a:schemeClr val="bg1"/>
                </a:solidFill>
              </a:rPr>
              <a:t>이성주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201721017 </a:t>
            </a:r>
            <a:r>
              <a:rPr lang="ko-KR" altLang="en-US" dirty="0" err="1">
                <a:solidFill>
                  <a:schemeClr val="bg1"/>
                </a:solidFill>
              </a:rPr>
              <a:t>가인온투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9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48407" y="151042"/>
            <a:ext cx="401002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프로젝트 개발 계획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8E63A-B5CE-4CE4-93BA-9FC548793FC2}"/>
              </a:ext>
            </a:extLst>
          </p:cNvPr>
          <p:cNvSpPr txBox="1"/>
          <p:nvPr/>
        </p:nvSpPr>
        <p:spPr>
          <a:xfrm>
            <a:off x="582414" y="1295009"/>
            <a:ext cx="297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3.3 </a:t>
            </a:r>
            <a:r>
              <a:rPr lang="ko-KR" altLang="en-US" sz="2000" dirty="0">
                <a:solidFill>
                  <a:schemeClr val="bg1"/>
                </a:solidFill>
              </a:rPr>
              <a:t>프로젝트 개발 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9FFA58-0FE7-40DC-82CF-12CAC6061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4" y="2471165"/>
            <a:ext cx="10750858" cy="210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요구사항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5" y="1254805"/>
            <a:ext cx="1233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4.1 </a:t>
            </a:r>
            <a:r>
              <a:rPr lang="ko-KR" altLang="en-US" sz="2000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19048-6AD5-4962-875D-86D9DC2C1EBC}"/>
              </a:ext>
            </a:extLst>
          </p:cNvPr>
          <p:cNvSpPr txBox="1"/>
          <p:nvPr/>
        </p:nvSpPr>
        <p:spPr>
          <a:xfrm>
            <a:off x="2524217" y="2544326"/>
            <a:ext cx="7847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1) </a:t>
            </a:r>
            <a:r>
              <a:rPr lang="ko-KR" altLang="en-US" dirty="0">
                <a:solidFill>
                  <a:schemeClr val="bg1"/>
                </a:solidFill>
              </a:rPr>
              <a:t>시스템의 정확한 작동을 위한 요구사항이 무엇인지 파악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2) </a:t>
            </a:r>
            <a:r>
              <a:rPr lang="ko-KR" altLang="en-US" dirty="0">
                <a:solidFill>
                  <a:schemeClr val="bg1"/>
                </a:solidFill>
              </a:rPr>
              <a:t>요구사항이 파악 되었으면 각각의 요구사항을 세부적으로 분석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3) </a:t>
            </a:r>
            <a:r>
              <a:rPr lang="ko-KR" altLang="en-US" dirty="0">
                <a:solidFill>
                  <a:schemeClr val="bg1"/>
                </a:solidFill>
              </a:rPr>
              <a:t>분석된 요구사항을 사용자에게 쉽게 인식시키기 위한 다이어그램 작성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3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요구사항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5" y="1254805"/>
            <a:ext cx="163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4.2 </a:t>
            </a:r>
            <a:r>
              <a:rPr lang="ko-KR" altLang="en-US" sz="2000" dirty="0">
                <a:solidFill>
                  <a:schemeClr val="bg1"/>
                </a:solidFill>
              </a:rPr>
              <a:t>시나리오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155E2-8693-4066-AD36-4058DF7A38CD}"/>
              </a:ext>
            </a:extLst>
          </p:cNvPr>
          <p:cNvSpPr txBox="1"/>
          <p:nvPr/>
        </p:nvSpPr>
        <p:spPr>
          <a:xfrm>
            <a:off x="1766720" y="2061189"/>
            <a:ext cx="9007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pPr lvl="0" latinLnBrk="0"/>
            <a:r>
              <a:rPr lang="en-US" altLang="ko-KR" dirty="0">
                <a:solidFill>
                  <a:schemeClr val="bg1"/>
                </a:solidFill>
              </a:rPr>
              <a:t>1) </a:t>
            </a:r>
            <a:r>
              <a:rPr lang="ko-KR" altLang="ko-KR" dirty="0">
                <a:solidFill>
                  <a:schemeClr val="bg1"/>
                </a:solidFill>
              </a:rPr>
              <a:t>담당자가 원하는 장비를 </a:t>
            </a:r>
            <a:r>
              <a:rPr lang="en-US" altLang="ko-KR" dirty="0" err="1">
                <a:solidFill>
                  <a:schemeClr val="bg1"/>
                </a:solidFill>
              </a:rPr>
              <a:t>ADOxx</a:t>
            </a:r>
            <a:r>
              <a:rPr lang="ko-KR" altLang="ko-KR" dirty="0">
                <a:solidFill>
                  <a:schemeClr val="bg1"/>
                </a:solidFill>
              </a:rPr>
              <a:t>에 요청</a:t>
            </a:r>
            <a:endParaRPr lang="en-US" altLang="ko-KR" dirty="0">
              <a:solidFill>
                <a:schemeClr val="bg1"/>
              </a:solidFill>
            </a:endParaRPr>
          </a:p>
          <a:p>
            <a:pPr lvl="0" latinLnBrk="0"/>
            <a:endParaRPr lang="ko-KR" altLang="ko-KR" dirty="0">
              <a:solidFill>
                <a:schemeClr val="bg1"/>
              </a:solidFill>
            </a:endParaRPr>
          </a:p>
          <a:p>
            <a:pPr lvl="0" latinLnBrk="0"/>
            <a:r>
              <a:rPr lang="en-US" altLang="ko-KR" dirty="0">
                <a:solidFill>
                  <a:schemeClr val="bg1"/>
                </a:solidFill>
              </a:rPr>
              <a:t>2) </a:t>
            </a:r>
            <a:r>
              <a:rPr lang="en-US" altLang="ko-KR" dirty="0" err="1">
                <a:solidFill>
                  <a:schemeClr val="bg1"/>
                </a:solidFill>
              </a:rPr>
              <a:t>ADOxx</a:t>
            </a:r>
            <a:r>
              <a:rPr lang="ko-KR" altLang="en-US" dirty="0">
                <a:solidFill>
                  <a:schemeClr val="bg1"/>
                </a:solidFill>
              </a:rPr>
              <a:t>는</a:t>
            </a:r>
            <a:r>
              <a:rPr lang="ko-KR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전달받은 요청을 </a:t>
            </a:r>
            <a:r>
              <a:rPr lang="en-US" altLang="ko-KR" dirty="0">
                <a:solidFill>
                  <a:schemeClr val="bg1"/>
                </a:solidFill>
              </a:rPr>
              <a:t>Web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Server</a:t>
            </a:r>
            <a:r>
              <a:rPr lang="ko-KR" altLang="en-US" dirty="0">
                <a:solidFill>
                  <a:schemeClr val="bg1"/>
                </a:solidFill>
              </a:rPr>
              <a:t>에 전송</a:t>
            </a:r>
            <a:endParaRPr lang="en-US" altLang="ko-KR" dirty="0">
              <a:solidFill>
                <a:schemeClr val="bg1"/>
              </a:solidFill>
            </a:endParaRPr>
          </a:p>
          <a:p>
            <a:pPr lvl="0" latinLnBrk="0"/>
            <a:endParaRPr lang="ko-KR" altLang="ko-KR" dirty="0">
              <a:solidFill>
                <a:schemeClr val="bg1"/>
              </a:solidFill>
            </a:endParaRPr>
          </a:p>
          <a:p>
            <a:pPr lvl="0" latinLnBrk="0"/>
            <a:r>
              <a:rPr lang="en-US" altLang="ko-KR" dirty="0">
                <a:solidFill>
                  <a:schemeClr val="bg1"/>
                </a:solidFill>
              </a:rPr>
              <a:t>3) Web Server</a:t>
            </a:r>
            <a:r>
              <a:rPr lang="ko-KR" altLang="en-US" dirty="0">
                <a:solidFill>
                  <a:schemeClr val="bg1"/>
                </a:solidFill>
              </a:rPr>
              <a:t>는 그 요청을 </a:t>
            </a:r>
            <a:r>
              <a:rPr lang="en-US" altLang="ko-KR" dirty="0">
                <a:solidFill>
                  <a:schemeClr val="bg1"/>
                </a:solidFill>
              </a:rPr>
              <a:t>parsing</a:t>
            </a:r>
            <a:r>
              <a:rPr lang="ko-KR" altLang="en-US" dirty="0">
                <a:solidFill>
                  <a:schemeClr val="bg1"/>
                </a:solidFill>
              </a:rPr>
              <a:t>하여 </a:t>
            </a:r>
            <a:r>
              <a:rPr lang="en-US" altLang="ko-KR" dirty="0">
                <a:solidFill>
                  <a:schemeClr val="bg1"/>
                </a:solidFill>
              </a:rPr>
              <a:t>Arduino</a:t>
            </a:r>
            <a:r>
              <a:rPr lang="ko-KR" altLang="en-US" dirty="0">
                <a:solidFill>
                  <a:schemeClr val="bg1"/>
                </a:solidFill>
              </a:rPr>
              <a:t>에 전송</a:t>
            </a:r>
            <a:endParaRPr lang="en-US" altLang="ko-KR" dirty="0">
              <a:solidFill>
                <a:schemeClr val="bg1"/>
              </a:solidFill>
            </a:endParaRPr>
          </a:p>
          <a:p>
            <a:pPr lvl="0" latinLnBrk="0"/>
            <a:endParaRPr lang="en-US" altLang="ko-KR" dirty="0">
              <a:solidFill>
                <a:schemeClr val="bg1"/>
              </a:solidFill>
            </a:endParaRPr>
          </a:p>
          <a:p>
            <a:pPr lvl="0" latinLnBrk="0"/>
            <a:r>
              <a:rPr lang="en-US" altLang="ko-KR" dirty="0">
                <a:solidFill>
                  <a:schemeClr val="bg1"/>
                </a:solidFill>
              </a:rPr>
              <a:t>4) Arduino</a:t>
            </a:r>
            <a:r>
              <a:rPr lang="ko-KR" altLang="en-US" dirty="0">
                <a:solidFill>
                  <a:schemeClr val="bg1"/>
                </a:solidFill>
              </a:rPr>
              <a:t>는 전달받은 요청을 각 </a:t>
            </a:r>
            <a:r>
              <a:rPr lang="en-US" altLang="ko-KR" dirty="0">
                <a:solidFill>
                  <a:schemeClr val="bg1"/>
                </a:solidFill>
              </a:rPr>
              <a:t>Module</a:t>
            </a:r>
            <a:r>
              <a:rPr lang="ko-KR" altLang="en-US" dirty="0">
                <a:solidFill>
                  <a:schemeClr val="bg1"/>
                </a:solidFill>
              </a:rPr>
              <a:t>에 전달</a:t>
            </a:r>
            <a:endParaRPr lang="en-US" altLang="ko-KR" dirty="0">
              <a:solidFill>
                <a:schemeClr val="bg1"/>
              </a:solidFill>
            </a:endParaRPr>
          </a:p>
          <a:p>
            <a:pPr lvl="0" latinLnBrk="0"/>
            <a:endParaRPr lang="ko-KR" altLang="ko-KR" dirty="0">
              <a:solidFill>
                <a:schemeClr val="bg1"/>
              </a:solidFill>
            </a:endParaRPr>
          </a:p>
          <a:p>
            <a:pPr lvl="0" latinLnBrk="0"/>
            <a:r>
              <a:rPr lang="en-US" altLang="ko-KR" dirty="0">
                <a:solidFill>
                  <a:schemeClr val="bg1"/>
                </a:solidFill>
              </a:rPr>
              <a:t>5) </a:t>
            </a:r>
            <a:r>
              <a:rPr lang="ko-KR" altLang="en-US" dirty="0">
                <a:solidFill>
                  <a:schemeClr val="bg1"/>
                </a:solidFill>
              </a:rPr>
              <a:t>각</a:t>
            </a:r>
            <a:r>
              <a:rPr lang="en-US" altLang="ko-KR" dirty="0">
                <a:solidFill>
                  <a:schemeClr val="bg1"/>
                </a:solidFill>
              </a:rPr>
              <a:t> Module </a:t>
            </a:r>
            <a:r>
              <a:rPr lang="ko-KR" altLang="en-US" dirty="0">
                <a:solidFill>
                  <a:schemeClr val="bg1"/>
                </a:solidFill>
              </a:rPr>
              <a:t>요청 수행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3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요구사항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5" y="1254805"/>
            <a:ext cx="233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4.3 </a:t>
            </a:r>
            <a:r>
              <a:rPr lang="ko-KR" altLang="en-US" sz="2000" dirty="0">
                <a:solidFill>
                  <a:schemeClr val="bg1"/>
                </a:solidFill>
              </a:rPr>
              <a:t>요구사항 현황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0C304E-A486-4BA2-A48B-08F96130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10" y="1999340"/>
            <a:ext cx="4884344" cy="32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분석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5" y="1254805"/>
            <a:ext cx="233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5.1 ER - Diagram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7F75D6-CAD3-40FE-8F70-3AEA5B5F8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98836" y="1928700"/>
            <a:ext cx="4004684" cy="416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99D95-E18C-4B6B-BD90-E9B6B4422114}"/>
              </a:ext>
            </a:extLst>
          </p:cNvPr>
          <p:cNvSpPr txBox="1"/>
          <p:nvPr/>
        </p:nvSpPr>
        <p:spPr>
          <a:xfrm>
            <a:off x="5699760" y="3161956"/>
            <a:ext cx="519340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ER - Diagram</a:t>
            </a:r>
            <a:r>
              <a:rPr lang="ko-KR" altLang="ko-KR" dirty="0">
                <a:solidFill>
                  <a:schemeClr val="bg1"/>
                </a:solidFill>
              </a:rPr>
              <a:t>은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시스템을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분석하는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단계에서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파악한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엔티티들을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작성하고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연결시킬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관계를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정의함으로써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엔티티들의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사이의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논리적인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관계와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상호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작용을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간단하게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보여주는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모델이다</a:t>
            </a:r>
            <a:r>
              <a:rPr lang="en-US" altLang="ko-KR" dirty="0">
                <a:solidFill>
                  <a:schemeClr val="bg1"/>
                </a:solidFill>
              </a:rPr>
              <a:t>. 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분석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5.2 Scenario-Based Modeling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F5-0D5B-422D-A8B9-F05BF64E511A}"/>
              </a:ext>
            </a:extLst>
          </p:cNvPr>
          <p:cNvSpPr txBox="1"/>
          <p:nvPr/>
        </p:nvSpPr>
        <p:spPr>
          <a:xfrm>
            <a:off x="1249680" y="188298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1) Use – Case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FDA1A4-CE7C-488C-BCC7-9EEF2D6BA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20205" y="1654915"/>
            <a:ext cx="4222115" cy="4254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0B27CA-9DE0-44C9-8F8D-3DA40B849B27}"/>
              </a:ext>
            </a:extLst>
          </p:cNvPr>
          <p:cNvSpPr txBox="1"/>
          <p:nvPr/>
        </p:nvSpPr>
        <p:spPr>
          <a:xfrm>
            <a:off x="1584960" y="2724270"/>
            <a:ext cx="438912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Use - Case Diagram</a:t>
            </a:r>
            <a:r>
              <a:rPr lang="ko-KR" altLang="ko-KR" dirty="0">
                <a:solidFill>
                  <a:schemeClr val="bg1"/>
                </a:solidFill>
              </a:rPr>
              <a:t>은 시스템과 사용자의 상호작용을 다이어그램으로 표현한 것으로 사용자의 관점에서 시스템의 서비스 혹은 기능 및 그와 관련한 외부 요소를 보여주는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3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분석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5.2 Scenario-Based Modeling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F5-0D5B-422D-A8B9-F05BF64E511A}"/>
              </a:ext>
            </a:extLst>
          </p:cNvPr>
          <p:cNvSpPr txBox="1"/>
          <p:nvPr/>
        </p:nvSpPr>
        <p:spPr>
          <a:xfrm>
            <a:off x="1249680" y="188298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1) Activity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B27CA-9DE0-44C9-8F8D-3DA40B849B27}"/>
              </a:ext>
            </a:extLst>
          </p:cNvPr>
          <p:cNvSpPr txBox="1"/>
          <p:nvPr/>
        </p:nvSpPr>
        <p:spPr>
          <a:xfrm>
            <a:off x="1539241" y="2880283"/>
            <a:ext cx="438912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Activity Diagram</a:t>
            </a:r>
            <a:r>
              <a:rPr lang="ko-KR" altLang="ko-KR" dirty="0">
                <a:solidFill>
                  <a:schemeClr val="bg1"/>
                </a:solidFill>
              </a:rPr>
              <a:t>은</a:t>
            </a:r>
            <a:r>
              <a:rPr lang="en-US" altLang="ko-KR" dirty="0">
                <a:solidFill>
                  <a:schemeClr val="bg1"/>
                </a:solidFill>
              </a:rPr>
              <a:t> use-case diagram</a:t>
            </a:r>
            <a:r>
              <a:rPr lang="ko-KR" altLang="ko-KR" dirty="0">
                <a:solidFill>
                  <a:schemeClr val="bg1"/>
                </a:solidFill>
              </a:rPr>
              <a:t>에서 간단하게 설명한 내용들을 자세하게 보여줌으로써 내용을 보다 자세히 이해할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DD3A0-6BA7-494E-93CD-E8D56D2F25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17922" y="1654915"/>
            <a:ext cx="5030212" cy="41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분석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5.3 Flow-Oriented Modeling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F5-0D5B-422D-A8B9-F05BF64E511A}"/>
              </a:ext>
            </a:extLst>
          </p:cNvPr>
          <p:cNvSpPr txBox="1"/>
          <p:nvPr/>
        </p:nvSpPr>
        <p:spPr>
          <a:xfrm>
            <a:off x="1249680" y="188298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1) Flow Chart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B27CA-9DE0-44C9-8F8D-3DA40B849B27}"/>
              </a:ext>
            </a:extLst>
          </p:cNvPr>
          <p:cNvSpPr txBox="1"/>
          <p:nvPr/>
        </p:nvSpPr>
        <p:spPr>
          <a:xfrm>
            <a:off x="1638300" y="3241632"/>
            <a:ext cx="438912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Flow Chart Diagram</a:t>
            </a:r>
            <a:r>
              <a:rPr lang="ko-KR" altLang="ko-KR" dirty="0">
                <a:solidFill>
                  <a:schemeClr val="bg1"/>
                </a:solidFill>
              </a:rPr>
              <a:t>은 시스템의 진행 과정을 나타내며 주어진 문제에 대한 솔루션 모델을 보여준다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E1345A-DF89-4127-9DF1-68A6B279B9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53200" y="1426315"/>
            <a:ext cx="4511838" cy="45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분석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5.4 Class - Based Modeling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F5-0D5B-422D-A8B9-F05BF64E511A}"/>
              </a:ext>
            </a:extLst>
          </p:cNvPr>
          <p:cNvSpPr txBox="1"/>
          <p:nvPr/>
        </p:nvSpPr>
        <p:spPr>
          <a:xfrm>
            <a:off x="1249680" y="188298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1) Class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B27CA-9DE0-44C9-8F8D-3DA40B849B27}"/>
              </a:ext>
            </a:extLst>
          </p:cNvPr>
          <p:cNvSpPr txBox="1"/>
          <p:nvPr/>
        </p:nvSpPr>
        <p:spPr>
          <a:xfrm>
            <a:off x="1508759" y="2495507"/>
            <a:ext cx="438912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Class Diagram</a:t>
            </a:r>
            <a:r>
              <a:rPr lang="ko-KR" altLang="ko-KR" dirty="0">
                <a:solidFill>
                  <a:schemeClr val="bg1"/>
                </a:solidFill>
              </a:rPr>
              <a:t>은 실제 소프트웨어의 설계 혹은 구현을 위한 용도로 사용된다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ko-KR" dirty="0">
                <a:solidFill>
                  <a:schemeClr val="bg1"/>
                </a:solidFill>
              </a:rPr>
              <a:t>앞으로 구현 할 혹은 구현된 실제 클래스를 의미하므로 소스코드와의 관계가 매우 깊</a:t>
            </a:r>
            <a:r>
              <a:rPr lang="ko-KR" altLang="en-US" dirty="0">
                <a:solidFill>
                  <a:schemeClr val="bg1"/>
                </a:solidFill>
              </a:rPr>
              <a:t>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F824DB-A410-4401-BD97-D82FF50FF3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97879" y="1654915"/>
            <a:ext cx="5403595" cy="37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1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분석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5.5 Behavioral Modeling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F5-0D5B-422D-A8B9-F05BF64E511A}"/>
              </a:ext>
            </a:extLst>
          </p:cNvPr>
          <p:cNvSpPr txBox="1"/>
          <p:nvPr/>
        </p:nvSpPr>
        <p:spPr>
          <a:xfrm>
            <a:off x="1249680" y="188298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1) Sequence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B27CA-9DE0-44C9-8F8D-3DA40B849B27}"/>
              </a:ext>
            </a:extLst>
          </p:cNvPr>
          <p:cNvSpPr txBox="1"/>
          <p:nvPr/>
        </p:nvSpPr>
        <p:spPr>
          <a:xfrm>
            <a:off x="1783080" y="4980345"/>
            <a:ext cx="856488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Sequence Diagram</a:t>
            </a:r>
            <a:r>
              <a:rPr lang="ko-KR" altLang="ko-KR" dirty="0">
                <a:solidFill>
                  <a:schemeClr val="bg1"/>
                </a:solidFill>
              </a:rPr>
              <a:t>은 전체적인 시스템 흐름에 대해 각각의 요소들의 상호작용을 시간순으로 나타낸</a:t>
            </a:r>
            <a:r>
              <a:rPr lang="en-US" altLang="ko-KR" dirty="0">
                <a:solidFill>
                  <a:schemeClr val="bg1"/>
                </a:solidFill>
              </a:rPr>
              <a:t> Diagram</a:t>
            </a:r>
            <a:r>
              <a:rPr lang="ko-KR" altLang="ko-KR" dirty="0">
                <a:solidFill>
                  <a:schemeClr val="bg1"/>
                </a:solidFill>
              </a:rPr>
              <a:t>이다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EC3BF9-F936-4DE4-BAB6-71700F7118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6905" y="2526351"/>
            <a:ext cx="5731510" cy="21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740229" y="534295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494455" y="45732"/>
            <a:ext cx="3845573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prstClr val="white"/>
                </a:solidFill>
              </a:rPr>
              <a:t>CONTENTS</a:t>
            </a:r>
            <a:endParaRPr lang="en-US" altLang="ko-KR" sz="700" dirty="0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95A3F38-A9FD-4103-9B27-ACCB5442FD7D}"/>
              </a:ext>
            </a:extLst>
          </p:cNvPr>
          <p:cNvSpPr/>
          <p:nvPr/>
        </p:nvSpPr>
        <p:spPr>
          <a:xfrm>
            <a:off x="840955" y="1386138"/>
            <a:ext cx="1944000" cy="194400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1.</a:t>
            </a:r>
            <a:r>
              <a:rPr lang="ko-KR" altLang="en-US" sz="2000" dirty="0">
                <a:solidFill>
                  <a:prstClr val="white"/>
                </a:solidFill>
              </a:rPr>
              <a:t>팀 소개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EF8914-3C94-4166-A0BB-5A2358067312}"/>
              </a:ext>
            </a:extLst>
          </p:cNvPr>
          <p:cNvSpPr/>
          <p:nvPr/>
        </p:nvSpPr>
        <p:spPr>
          <a:xfrm>
            <a:off x="3007659" y="1395004"/>
            <a:ext cx="1944000" cy="194400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</a:rPr>
              <a:t>3.</a:t>
            </a:r>
            <a:r>
              <a:rPr lang="ko-KR" altLang="en-US" sz="2000" dirty="0">
                <a:solidFill>
                  <a:prstClr val="white"/>
                </a:solidFill>
              </a:rPr>
              <a:t>프로젝트 </a:t>
            </a:r>
            <a:endParaRPr lang="en-US" altLang="ko-KR" sz="2000" dirty="0">
              <a:solidFill>
                <a:prstClr val="white"/>
              </a:solidFill>
            </a:endParaRPr>
          </a:p>
          <a:p>
            <a:pPr algn="ctr"/>
            <a:r>
              <a:rPr lang="ko-KR" altLang="en-US" sz="2000" dirty="0">
                <a:solidFill>
                  <a:prstClr val="white"/>
                </a:solidFill>
              </a:rPr>
              <a:t>개발 계획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E87C34B-3254-4C06-B851-96D2129310BE}"/>
              </a:ext>
            </a:extLst>
          </p:cNvPr>
          <p:cNvSpPr/>
          <p:nvPr/>
        </p:nvSpPr>
        <p:spPr>
          <a:xfrm>
            <a:off x="5174363" y="1392048"/>
            <a:ext cx="1944000" cy="194400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5.</a:t>
            </a:r>
            <a:r>
              <a:rPr lang="ko-KR" altLang="en-US" sz="2000" dirty="0">
                <a:solidFill>
                  <a:prstClr val="white"/>
                </a:solidFill>
              </a:rPr>
              <a:t>분석 </a:t>
            </a:r>
            <a:endParaRPr lang="en-US" altLang="ko-KR" sz="20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모델링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95238D5-0241-482C-8421-9F81FF613203}"/>
              </a:ext>
            </a:extLst>
          </p:cNvPr>
          <p:cNvSpPr/>
          <p:nvPr/>
        </p:nvSpPr>
        <p:spPr>
          <a:xfrm>
            <a:off x="7341067" y="1389093"/>
            <a:ext cx="1944000" cy="194400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7.CPS </a:t>
            </a:r>
            <a:r>
              <a:rPr lang="ko-KR" altLang="en-US" sz="2000" dirty="0">
                <a:solidFill>
                  <a:prstClr val="white"/>
                </a:solidFill>
              </a:rPr>
              <a:t>제원 설명 및 </a:t>
            </a:r>
            <a:endParaRPr lang="en-US" altLang="ko-KR" sz="20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회로도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DBE5BA0-1DEA-4FD8-8407-16B46E865738}"/>
              </a:ext>
            </a:extLst>
          </p:cNvPr>
          <p:cNvSpPr/>
          <p:nvPr/>
        </p:nvSpPr>
        <p:spPr>
          <a:xfrm>
            <a:off x="1884805" y="3699584"/>
            <a:ext cx="1944000" cy="194400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2.</a:t>
            </a:r>
            <a:r>
              <a:rPr lang="ko-KR" altLang="en-US" sz="2000" dirty="0">
                <a:solidFill>
                  <a:prstClr val="white"/>
                </a:solidFill>
              </a:rPr>
              <a:t>프로젝트 개요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61F8575-BFCD-41ED-AF47-3F4ABBBDFDD5}"/>
              </a:ext>
            </a:extLst>
          </p:cNvPr>
          <p:cNvSpPr/>
          <p:nvPr/>
        </p:nvSpPr>
        <p:spPr>
          <a:xfrm>
            <a:off x="4098165" y="3757494"/>
            <a:ext cx="1944000" cy="194400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4.</a:t>
            </a:r>
            <a:r>
              <a:rPr lang="ko-KR" altLang="en-US" sz="2000" dirty="0">
                <a:solidFill>
                  <a:prstClr val="white"/>
                </a:solidFill>
              </a:rPr>
              <a:t>요구사항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620FDCB-EC77-40BB-9BC8-B60152DED085}"/>
              </a:ext>
            </a:extLst>
          </p:cNvPr>
          <p:cNvSpPr/>
          <p:nvPr/>
        </p:nvSpPr>
        <p:spPr>
          <a:xfrm>
            <a:off x="6311525" y="3751628"/>
            <a:ext cx="1944000" cy="194400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6.</a:t>
            </a:r>
            <a:r>
              <a:rPr lang="ko-KR" altLang="en-US" sz="2000" dirty="0">
                <a:solidFill>
                  <a:prstClr val="white"/>
                </a:solidFill>
              </a:rPr>
              <a:t>디자인</a:t>
            </a:r>
            <a:endParaRPr lang="en-US" altLang="ko-KR" sz="200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모델링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FBDC560-D16F-441E-8C98-3D19089A5451}"/>
              </a:ext>
            </a:extLst>
          </p:cNvPr>
          <p:cNvSpPr/>
          <p:nvPr/>
        </p:nvSpPr>
        <p:spPr>
          <a:xfrm>
            <a:off x="8524884" y="3751628"/>
            <a:ext cx="1944000" cy="194400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8.ADOxx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white"/>
                </a:solidFill>
              </a:rPr>
              <a:t>모델링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9AF86BE-CF10-4A2F-A9F2-87B0A3172B41}"/>
              </a:ext>
            </a:extLst>
          </p:cNvPr>
          <p:cNvSpPr/>
          <p:nvPr/>
        </p:nvSpPr>
        <p:spPr>
          <a:xfrm>
            <a:off x="9507771" y="1383183"/>
            <a:ext cx="1944000" cy="194400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9.</a:t>
            </a:r>
            <a:r>
              <a:rPr lang="ko-KR" altLang="en-US" sz="2000" dirty="0">
                <a:solidFill>
                  <a:prstClr val="white"/>
                </a:solidFill>
              </a:rPr>
              <a:t>유효성 테스트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AA5CBF-F606-4FB3-933D-9EADA69393F8}"/>
              </a:ext>
            </a:extLst>
          </p:cNvPr>
          <p:cNvCxnSpPr>
            <a:cxnSpLocks/>
          </p:cNvCxnSpPr>
          <p:nvPr/>
        </p:nvCxnSpPr>
        <p:spPr>
          <a:xfrm>
            <a:off x="2209800" y="3327183"/>
            <a:ext cx="241025" cy="424445"/>
          </a:xfrm>
          <a:prstGeom prst="straightConnector1">
            <a:avLst/>
          </a:prstGeom>
          <a:ln>
            <a:solidFill>
              <a:srgbClr val="48C1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14076BA-8529-49BB-90E4-5DE8027C51B4}"/>
              </a:ext>
            </a:extLst>
          </p:cNvPr>
          <p:cNvCxnSpPr>
            <a:cxnSpLocks/>
          </p:cNvCxnSpPr>
          <p:nvPr/>
        </p:nvCxnSpPr>
        <p:spPr>
          <a:xfrm>
            <a:off x="8807687" y="3327183"/>
            <a:ext cx="241025" cy="424445"/>
          </a:xfrm>
          <a:prstGeom prst="straightConnector1">
            <a:avLst/>
          </a:prstGeom>
          <a:ln>
            <a:solidFill>
              <a:srgbClr val="48C1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6E1BCF8-7A59-4D9A-A48B-D8C40AE87727}"/>
              </a:ext>
            </a:extLst>
          </p:cNvPr>
          <p:cNvCxnSpPr>
            <a:cxnSpLocks/>
          </p:cNvCxnSpPr>
          <p:nvPr/>
        </p:nvCxnSpPr>
        <p:spPr>
          <a:xfrm>
            <a:off x="6640983" y="3334549"/>
            <a:ext cx="241025" cy="424445"/>
          </a:xfrm>
          <a:prstGeom prst="straightConnector1">
            <a:avLst/>
          </a:prstGeom>
          <a:ln>
            <a:solidFill>
              <a:srgbClr val="48C1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B5B06C3-FF1E-4374-8279-684EFC691C21}"/>
              </a:ext>
            </a:extLst>
          </p:cNvPr>
          <p:cNvCxnSpPr>
            <a:cxnSpLocks/>
          </p:cNvCxnSpPr>
          <p:nvPr/>
        </p:nvCxnSpPr>
        <p:spPr>
          <a:xfrm>
            <a:off x="4423160" y="3353833"/>
            <a:ext cx="241025" cy="424445"/>
          </a:xfrm>
          <a:prstGeom prst="straightConnector1">
            <a:avLst/>
          </a:prstGeom>
          <a:ln>
            <a:solidFill>
              <a:srgbClr val="48C1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112F784-E6E4-4DEC-9EC4-417A61E059B4}"/>
              </a:ext>
            </a:extLst>
          </p:cNvPr>
          <p:cNvCxnSpPr>
            <a:cxnSpLocks/>
          </p:cNvCxnSpPr>
          <p:nvPr/>
        </p:nvCxnSpPr>
        <p:spPr>
          <a:xfrm flipV="1">
            <a:off x="3269169" y="3334444"/>
            <a:ext cx="331185" cy="440719"/>
          </a:xfrm>
          <a:prstGeom prst="straightConnector1">
            <a:avLst/>
          </a:prstGeom>
          <a:ln>
            <a:solidFill>
              <a:srgbClr val="48C1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8B4C8CC-3D5B-446B-B76D-D1E7DF8AB1A4}"/>
              </a:ext>
            </a:extLst>
          </p:cNvPr>
          <p:cNvCxnSpPr>
            <a:cxnSpLocks/>
          </p:cNvCxnSpPr>
          <p:nvPr/>
        </p:nvCxnSpPr>
        <p:spPr>
          <a:xfrm flipV="1">
            <a:off x="9837229" y="3304999"/>
            <a:ext cx="331185" cy="440719"/>
          </a:xfrm>
          <a:prstGeom prst="straightConnector1">
            <a:avLst/>
          </a:prstGeom>
          <a:ln>
            <a:solidFill>
              <a:srgbClr val="48C1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A8FB1B1-7040-42B8-A6C6-F20C61B855ED}"/>
              </a:ext>
            </a:extLst>
          </p:cNvPr>
          <p:cNvCxnSpPr>
            <a:cxnSpLocks/>
          </p:cNvCxnSpPr>
          <p:nvPr/>
        </p:nvCxnSpPr>
        <p:spPr>
          <a:xfrm flipV="1">
            <a:off x="7635587" y="3334444"/>
            <a:ext cx="331185" cy="440719"/>
          </a:xfrm>
          <a:prstGeom prst="straightConnector1">
            <a:avLst/>
          </a:prstGeom>
          <a:ln>
            <a:solidFill>
              <a:srgbClr val="48C1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6B26FA1-F14E-4A57-B228-A1C19060378E}"/>
              </a:ext>
            </a:extLst>
          </p:cNvPr>
          <p:cNvCxnSpPr>
            <a:cxnSpLocks/>
          </p:cNvCxnSpPr>
          <p:nvPr/>
        </p:nvCxnSpPr>
        <p:spPr>
          <a:xfrm flipV="1">
            <a:off x="5465135" y="3334444"/>
            <a:ext cx="331185" cy="440719"/>
          </a:xfrm>
          <a:prstGeom prst="straightConnector1">
            <a:avLst/>
          </a:prstGeom>
          <a:ln>
            <a:solidFill>
              <a:srgbClr val="48C1F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17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분석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5.5 Behavioral Modeling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F5-0D5B-422D-A8B9-F05BF64E511A}"/>
              </a:ext>
            </a:extLst>
          </p:cNvPr>
          <p:cNvSpPr txBox="1"/>
          <p:nvPr/>
        </p:nvSpPr>
        <p:spPr>
          <a:xfrm>
            <a:off x="1249680" y="188298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1) State 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B27CA-9DE0-44C9-8F8D-3DA40B849B27}"/>
              </a:ext>
            </a:extLst>
          </p:cNvPr>
          <p:cNvSpPr txBox="1"/>
          <p:nvPr/>
        </p:nvSpPr>
        <p:spPr>
          <a:xfrm>
            <a:off x="1524000" y="2811182"/>
            <a:ext cx="569976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State Diagram</a:t>
            </a:r>
            <a:r>
              <a:rPr lang="ko-KR" altLang="ko-KR" dirty="0">
                <a:solidFill>
                  <a:schemeClr val="bg1"/>
                </a:solidFill>
              </a:rPr>
              <a:t>은 상태와 상태천이를 표현하기 위해 도식화 해서 표현하는 그림을 말한다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ko-KR" dirty="0">
                <a:solidFill>
                  <a:schemeClr val="bg1"/>
                </a:solidFill>
              </a:rPr>
              <a:t>상태는 유한한 상태로 설정하고 추상화 해야 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 descr="EMB0000451c62e6">
            <a:extLst>
              <a:ext uri="{FF2B5EF4-FFF2-40B4-BE49-F238E27FC236}">
                <a16:creationId xmlns:a16="http://schemas.microsoft.com/office/drawing/2014/main" id="{30F5EB3A-C61C-41CA-A302-FA78E12A9A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21" y="1654915"/>
            <a:ext cx="3124200" cy="4195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3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디자인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6.1 Data / Class Design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61F5-0D5B-422D-A8B9-F05BF64E511A}"/>
              </a:ext>
            </a:extLst>
          </p:cNvPr>
          <p:cNvSpPr txBox="1"/>
          <p:nvPr/>
        </p:nvSpPr>
        <p:spPr>
          <a:xfrm>
            <a:off x="1249680" y="188298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1) Data </a:t>
            </a:r>
            <a:r>
              <a:rPr lang="en-US" altLang="ko-KR" dirty="0" err="1">
                <a:solidFill>
                  <a:schemeClr val="bg1"/>
                </a:solidFill>
              </a:rPr>
              <a:t>Dictioonary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013493-0D83-4DFA-A802-52A2286F69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04579" y="1639296"/>
            <a:ext cx="3931666" cy="45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7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디자인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6.2 Architectural Design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 descr="EMB0000451c62f7">
            <a:extLst>
              <a:ext uri="{FF2B5EF4-FFF2-40B4-BE49-F238E27FC236}">
                <a16:creationId xmlns:a16="http://schemas.microsoft.com/office/drawing/2014/main" id="{9CC2A863-856B-4F2C-855A-A9F7085563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06" y="1838782"/>
            <a:ext cx="5148211" cy="31142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FF17D7-BDDE-4FB8-83BD-3428BA7C33A0}"/>
              </a:ext>
            </a:extLst>
          </p:cNvPr>
          <p:cNvSpPr txBox="1"/>
          <p:nvPr/>
        </p:nvSpPr>
        <p:spPr>
          <a:xfrm>
            <a:off x="1577340" y="5136867"/>
            <a:ext cx="90373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Architectural Design</a:t>
            </a:r>
            <a:r>
              <a:rPr lang="ko-KR" altLang="ko-KR" dirty="0">
                <a:solidFill>
                  <a:schemeClr val="bg1"/>
                </a:solidFill>
              </a:rPr>
              <a:t>은 컴퓨터 기반 시스템을 구축하는데 필요한 데이터와 프로그램 구성요소의 구조를 나타낸다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디자인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6.3 Interface Design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F17D7-BDDE-4FB8-83BD-3428BA7C33A0}"/>
              </a:ext>
            </a:extLst>
          </p:cNvPr>
          <p:cNvSpPr txBox="1"/>
          <p:nvPr/>
        </p:nvSpPr>
        <p:spPr>
          <a:xfrm>
            <a:off x="1577340" y="5136867"/>
            <a:ext cx="90373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Interface Design</a:t>
            </a:r>
            <a:r>
              <a:rPr lang="ko-KR" altLang="ko-KR" dirty="0">
                <a:solidFill>
                  <a:schemeClr val="bg1"/>
                </a:solidFill>
              </a:rPr>
              <a:t>은 일반 사용자들이 소프트웨어를 사용할 때</a:t>
            </a:r>
            <a:r>
              <a:rPr lang="en-US" altLang="ko-KR" dirty="0">
                <a:solidFill>
                  <a:schemeClr val="bg1"/>
                </a:solidFill>
              </a:rPr>
              <a:t> data </a:t>
            </a:r>
            <a:r>
              <a:rPr lang="ko-KR" altLang="ko-KR" dirty="0">
                <a:solidFill>
                  <a:schemeClr val="bg1"/>
                </a:solidFill>
              </a:rPr>
              <a:t>입력이나 동작을 제어하기 위해 사용하는 명령어 또는 기법 절차를 설계하는 것을 말한다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 descr="EMB0000451c62fb">
            <a:extLst>
              <a:ext uri="{FF2B5EF4-FFF2-40B4-BE49-F238E27FC236}">
                <a16:creationId xmlns:a16="http://schemas.microsoft.com/office/drawing/2014/main" id="{0B7E934D-B5F1-4137-8BD4-DC8F743E13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927" y="1826895"/>
            <a:ext cx="5732145" cy="3204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7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8507" y="245178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디자인 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6.4 Component Level Design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F17D7-BDDE-4FB8-83BD-3428BA7C33A0}"/>
              </a:ext>
            </a:extLst>
          </p:cNvPr>
          <p:cNvSpPr txBox="1"/>
          <p:nvPr/>
        </p:nvSpPr>
        <p:spPr>
          <a:xfrm>
            <a:off x="1577340" y="5136867"/>
            <a:ext cx="903732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Component Design</a:t>
            </a:r>
            <a:r>
              <a:rPr lang="ko-KR" altLang="ko-KR" dirty="0">
                <a:solidFill>
                  <a:schemeClr val="bg1"/>
                </a:solidFill>
              </a:rPr>
              <a:t>은 시스템의 부분별 동작 특성을 고려하고 각 부분 간의 관계를 단계별로 규정해준다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49EB49-B1FD-48D4-A57C-9AA8E0F2C9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05" y="2113996"/>
            <a:ext cx="4892676" cy="22775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84EABC7-B9BD-4076-99CD-902B92BDA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929188"/>
              </p:ext>
            </p:extLst>
          </p:nvPr>
        </p:nvGraphicFramePr>
        <p:xfrm>
          <a:off x="6217920" y="1721133"/>
          <a:ext cx="5209858" cy="2956653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736234">
                  <a:extLst>
                    <a:ext uri="{9D8B030D-6E8A-4147-A177-3AD203B41FA5}">
                      <a16:colId xmlns:a16="http://schemas.microsoft.com/office/drawing/2014/main" val="664209810"/>
                    </a:ext>
                  </a:extLst>
                </a:gridCol>
                <a:gridCol w="1736812">
                  <a:extLst>
                    <a:ext uri="{9D8B030D-6E8A-4147-A177-3AD203B41FA5}">
                      <a16:colId xmlns:a16="http://schemas.microsoft.com/office/drawing/2014/main" val="2521120011"/>
                    </a:ext>
                  </a:extLst>
                </a:gridCol>
                <a:gridCol w="1736812">
                  <a:extLst>
                    <a:ext uri="{9D8B030D-6E8A-4147-A177-3AD203B41FA5}">
                      <a16:colId xmlns:a16="http://schemas.microsoft.com/office/drawing/2014/main" val="2232562973"/>
                    </a:ext>
                  </a:extLst>
                </a:gridCol>
              </a:tblGrid>
              <a:tr h="303023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메인 모듈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서브 모듈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모듈 설명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/>
                </a:tc>
                <a:extLst>
                  <a:ext uri="{0D108BD9-81ED-4DB2-BD59-A6C34878D82A}">
                    <a16:rowId xmlns:a16="http://schemas.microsoft.com/office/drawing/2014/main" val="1785968600"/>
                  </a:ext>
                </a:extLst>
              </a:tr>
              <a:tr h="379090">
                <a:tc rowSpan="4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Automobile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Forward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차량이 앞으로 이동함</a:t>
                      </a:r>
                      <a:r>
                        <a:rPr lang="en-US" sz="10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1343203903"/>
                  </a:ext>
                </a:extLst>
              </a:tr>
              <a:tr h="379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Left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차량이 좌회전함</a:t>
                      </a:r>
                      <a:r>
                        <a:rPr lang="en-US" sz="10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854396830"/>
                  </a:ext>
                </a:extLst>
              </a:tr>
              <a:tr h="379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Right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차량이 우회전함</a:t>
                      </a:r>
                      <a:r>
                        <a:rPr lang="en-US" sz="10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59883820"/>
                  </a:ext>
                </a:extLst>
              </a:tr>
              <a:tr h="379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Stop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차량이 정지함</a:t>
                      </a:r>
                      <a:r>
                        <a:rPr lang="en-US" sz="10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1711381141"/>
                  </a:ext>
                </a:extLst>
              </a:tr>
              <a:tr h="379090">
                <a:tc rowSpan="3"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Robot Arm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Backward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차량이 뒤로 이동함</a:t>
                      </a:r>
                      <a:r>
                        <a:rPr lang="en-US" sz="10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1062196817"/>
                  </a:ext>
                </a:extLst>
              </a:tr>
              <a:tr h="379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Pick up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Robot Arm</a:t>
                      </a:r>
                      <a:r>
                        <a:rPr lang="ko-KR" sz="1000" kern="100">
                          <a:effectLst/>
                        </a:rPr>
                        <a:t>이 물건을 집는다</a:t>
                      </a:r>
                      <a:r>
                        <a:rPr lang="en-US" sz="10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743683587"/>
                  </a:ext>
                </a:extLst>
              </a:tr>
              <a:tr h="379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Put down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Robot Arm</a:t>
                      </a:r>
                      <a:r>
                        <a:rPr lang="ko-KR" sz="1000" kern="100" dirty="0">
                          <a:effectLst/>
                        </a:rPr>
                        <a:t>이 물체를 놓는다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691909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4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151042"/>
            <a:ext cx="489267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CPS </a:t>
            </a:r>
            <a:r>
              <a:rPr lang="ko-KR" altLang="en-US" sz="3200" b="1" i="1" dirty="0">
                <a:solidFill>
                  <a:prstClr val="white"/>
                </a:solidFill>
              </a:rPr>
              <a:t>제원 설명 및 회로도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7.1 CPS </a:t>
            </a:r>
            <a:r>
              <a:rPr lang="ko-KR" altLang="en-US" sz="2000" dirty="0">
                <a:solidFill>
                  <a:schemeClr val="bg1"/>
                </a:solidFill>
              </a:rPr>
              <a:t>제원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F17D7-BDDE-4FB8-83BD-3428BA7C33A0}"/>
              </a:ext>
            </a:extLst>
          </p:cNvPr>
          <p:cNvSpPr txBox="1"/>
          <p:nvPr/>
        </p:nvSpPr>
        <p:spPr>
          <a:xfrm>
            <a:off x="1013460" y="1654915"/>
            <a:ext cx="90373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1) Arduino Due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8" name="그림 7" descr="Arduino Due">
            <a:extLst>
              <a:ext uri="{FF2B5EF4-FFF2-40B4-BE49-F238E27FC236}">
                <a16:creationId xmlns:a16="http://schemas.microsoft.com/office/drawing/2014/main" id="{FCCE8924-2ACE-406D-98DE-7375209F26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97" y="2297112"/>
            <a:ext cx="4757103" cy="29059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5FEAF-B6DE-471C-91C6-D190E2390354}"/>
              </a:ext>
            </a:extLst>
          </p:cNvPr>
          <p:cNvSpPr txBox="1"/>
          <p:nvPr/>
        </p:nvSpPr>
        <p:spPr>
          <a:xfrm>
            <a:off x="6444825" y="1626439"/>
            <a:ext cx="47571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dirty="0">
                <a:solidFill>
                  <a:schemeClr val="bg1"/>
                </a:solidFill>
              </a:rPr>
              <a:t>마이크로 컨트롤</a:t>
            </a:r>
            <a:r>
              <a:rPr lang="en-US" altLang="ko-KR" dirty="0">
                <a:solidFill>
                  <a:schemeClr val="bg1"/>
                </a:solidFill>
              </a:rPr>
              <a:t>: AT91SAM3X8E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ko-KR" altLang="ko-KR" dirty="0">
                <a:solidFill>
                  <a:schemeClr val="bg1"/>
                </a:solidFill>
              </a:rPr>
              <a:t>동작전압</a:t>
            </a:r>
            <a:r>
              <a:rPr lang="en-US" altLang="ko-KR" dirty="0">
                <a:solidFill>
                  <a:schemeClr val="bg1"/>
                </a:solidFill>
              </a:rPr>
              <a:t>: 3.3V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ko-KR" altLang="ko-KR" dirty="0">
                <a:solidFill>
                  <a:schemeClr val="bg1"/>
                </a:solidFill>
              </a:rPr>
              <a:t>정격전압</a:t>
            </a:r>
            <a:r>
              <a:rPr lang="en-US" altLang="ko-KR" dirty="0">
                <a:solidFill>
                  <a:schemeClr val="bg1"/>
                </a:solidFill>
              </a:rPr>
              <a:t>: 7-12V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ko-KR" altLang="ko-KR" dirty="0">
                <a:solidFill>
                  <a:schemeClr val="bg1"/>
                </a:solidFill>
              </a:rPr>
              <a:t>허용전압</a:t>
            </a:r>
            <a:r>
              <a:rPr lang="en-US" altLang="ko-KR" dirty="0">
                <a:solidFill>
                  <a:schemeClr val="bg1"/>
                </a:solidFill>
              </a:rPr>
              <a:t>: 6-16V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ko-KR" altLang="ko-KR" dirty="0">
                <a:solidFill>
                  <a:schemeClr val="bg1"/>
                </a:solidFill>
              </a:rPr>
              <a:t>디지털 입출력핀</a:t>
            </a:r>
            <a:r>
              <a:rPr lang="en-US" altLang="ko-KR" dirty="0">
                <a:solidFill>
                  <a:schemeClr val="bg1"/>
                </a:solidFill>
              </a:rPr>
              <a:t>: 54</a:t>
            </a:r>
            <a:r>
              <a:rPr lang="ko-KR" altLang="ko-KR" dirty="0">
                <a:solidFill>
                  <a:schemeClr val="bg1"/>
                </a:solidFill>
              </a:rPr>
              <a:t>개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ko-KR" dirty="0">
                <a:solidFill>
                  <a:schemeClr val="bg1"/>
                </a:solidFill>
              </a:rPr>
              <a:t>이 중 </a:t>
            </a:r>
            <a:r>
              <a:rPr lang="en-US" altLang="ko-KR" dirty="0">
                <a:solidFill>
                  <a:schemeClr val="bg1"/>
                </a:solidFill>
              </a:rPr>
              <a:t>12</a:t>
            </a:r>
            <a:r>
              <a:rPr lang="ko-KR" altLang="ko-KR" dirty="0">
                <a:solidFill>
                  <a:schemeClr val="bg1"/>
                </a:solidFill>
              </a:rPr>
              <a:t>개는</a:t>
            </a:r>
            <a:r>
              <a:rPr lang="en-US" altLang="ko-KR" dirty="0">
                <a:solidFill>
                  <a:schemeClr val="bg1"/>
                </a:solidFill>
              </a:rPr>
              <a:t> PWM </a:t>
            </a:r>
            <a:r>
              <a:rPr lang="ko-KR" altLang="ko-KR" dirty="0">
                <a:solidFill>
                  <a:schemeClr val="bg1"/>
                </a:solidFill>
              </a:rPr>
              <a:t>사용 가능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ko-KR" altLang="ko-KR" dirty="0">
                <a:solidFill>
                  <a:schemeClr val="bg1"/>
                </a:solidFill>
              </a:rPr>
              <a:t>아날로그 입력 핀</a:t>
            </a:r>
            <a:r>
              <a:rPr lang="en-US" altLang="ko-KR" dirty="0">
                <a:solidFill>
                  <a:schemeClr val="bg1"/>
                </a:solidFill>
              </a:rPr>
              <a:t>: 12</a:t>
            </a:r>
            <a:r>
              <a:rPr lang="ko-KR" altLang="ko-KR" dirty="0">
                <a:solidFill>
                  <a:schemeClr val="bg1"/>
                </a:solidFill>
              </a:rPr>
              <a:t>개</a:t>
            </a:r>
          </a:p>
          <a:p>
            <a:pPr lvl="0"/>
            <a:r>
              <a:rPr lang="ko-KR" altLang="ko-KR" dirty="0">
                <a:solidFill>
                  <a:schemeClr val="bg1"/>
                </a:solidFill>
              </a:rPr>
              <a:t>아날로그 출력 핀</a:t>
            </a:r>
            <a:r>
              <a:rPr lang="en-US" altLang="ko-KR" dirty="0">
                <a:solidFill>
                  <a:schemeClr val="bg1"/>
                </a:solidFill>
              </a:rPr>
              <a:t>: 2</a:t>
            </a:r>
            <a:r>
              <a:rPr lang="ko-KR" altLang="ko-KR" dirty="0">
                <a:solidFill>
                  <a:schemeClr val="bg1"/>
                </a:solidFill>
              </a:rPr>
              <a:t>개</a:t>
            </a:r>
          </a:p>
          <a:p>
            <a:pPr lvl="0"/>
            <a:r>
              <a:rPr lang="en-US" altLang="ko-KR" dirty="0">
                <a:solidFill>
                  <a:schemeClr val="bg1"/>
                </a:solidFill>
              </a:rPr>
              <a:t>DC </a:t>
            </a:r>
            <a:r>
              <a:rPr lang="ko-KR" altLang="ko-KR" dirty="0">
                <a:solidFill>
                  <a:schemeClr val="bg1"/>
                </a:solidFill>
              </a:rPr>
              <a:t>입출력 핀의 출력 전류</a:t>
            </a:r>
            <a:r>
              <a:rPr lang="en-US" altLang="ko-KR" dirty="0">
                <a:solidFill>
                  <a:schemeClr val="bg1"/>
                </a:solidFill>
              </a:rPr>
              <a:t>: 130 mA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en-US" altLang="ko-KR" dirty="0">
                <a:solidFill>
                  <a:schemeClr val="bg1"/>
                </a:solidFill>
              </a:rPr>
              <a:t>DC 3.3V </a:t>
            </a:r>
            <a:r>
              <a:rPr lang="ko-KR" altLang="ko-KR" dirty="0">
                <a:solidFill>
                  <a:schemeClr val="bg1"/>
                </a:solidFill>
              </a:rPr>
              <a:t>일 때 출력 전류</a:t>
            </a:r>
            <a:r>
              <a:rPr lang="en-US" altLang="ko-KR" dirty="0">
                <a:solidFill>
                  <a:schemeClr val="bg1"/>
                </a:solidFill>
              </a:rPr>
              <a:t>: 800 mA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en-US" altLang="ko-KR" dirty="0">
                <a:solidFill>
                  <a:schemeClr val="bg1"/>
                </a:solidFill>
              </a:rPr>
              <a:t>DC 5V </a:t>
            </a:r>
            <a:r>
              <a:rPr lang="ko-KR" altLang="ko-KR" dirty="0">
                <a:solidFill>
                  <a:schemeClr val="bg1"/>
                </a:solidFill>
              </a:rPr>
              <a:t>일 때 출력 전류</a:t>
            </a:r>
            <a:r>
              <a:rPr lang="en-US" altLang="ko-KR" dirty="0">
                <a:solidFill>
                  <a:schemeClr val="bg1"/>
                </a:solidFill>
              </a:rPr>
              <a:t>: 800 mA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ko-KR" altLang="ko-KR" dirty="0">
                <a:solidFill>
                  <a:schemeClr val="bg1"/>
                </a:solidFill>
              </a:rPr>
              <a:t>플래시 메모리</a:t>
            </a:r>
            <a:r>
              <a:rPr lang="en-US" altLang="ko-KR" dirty="0">
                <a:solidFill>
                  <a:schemeClr val="bg1"/>
                </a:solidFill>
              </a:rPr>
              <a:t>: 512KB (256KB 2</a:t>
            </a:r>
            <a:r>
              <a:rPr lang="ko-KR" altLang="ko-KR" dirty="0">
                <a:solidFill>
                  <a:schemeClr val="bg1"/>
                </a:solidFill>
              </a:rPr>
              <a:t>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en-US" altLang="ko-KR" dirty="0">
                <a:solidFill>
                  <a:schemeClr val="bg1"/>
                </a:solidFill>
              </a:rPr>
              <a:t>SRAM: 96KB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ko-KR" altLang="ko-KR" dirty="0" err="1">
                <a:solidFill>
                  <a:schemeClr val="bg1"/>
                </a:solidFill>
              </a:rPr>
              <a:t>클럭속도</a:t>
            </a:r>
            <a:r>
              <a:rPr lang="en-US" altLang="ko-KR" dirty="0">
                <a:solidFill>
                  <a:schemeClr val="bg1"/>
                </a:solidFill>
              </a:rPr>
              <a:t>: 84MHZ</a:t>
            </a:r>
            <a:endParaRPr lang="ko-KR" altLang="ko-KR" dirty="0">
              <a:solidFill>
                <a:schemeClr val="bg1"/>
              </a:solidFill>
            </a:endParaRPr>
          </a:p>
          <a:p>
            <a:pPr lvl="0"/>
            <a:r>
              <a:rPr lang="ko-KR" altLang="ko-KR" dirty="0">
                <a:solidFill>
                  <a:schemeClr val="bg1"/>
                </a:solidFill>
              </a:rPr>
              <a:t>무게</a:t>
            </a:r>
            <a:r>
              <a:rPr lang="en-US" altLang="ko-KR" dirty="0">
                <a:solidFill>
                  <a:schemeClr val="bg1"/>
                </a:solidFill>
              </a:rPr>
              <a:t>: 36g</a:t>
            </a:r>
            <a:endParaRPr lang="ko-KR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151042"/>
            <a:ext cx="489267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CPS </a:t>
            </a:r>
            <a:r>
              <a:rPr lang="ko-KR" altLang="en-US" sz="3200" b="1" i="1" dirty="0">
                <a:solidFill>
                  <a:prstClr val="white"/>
                </a:solidFill>
              </a:rPr>
              <a:t>제원 설명 및 회로도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F17D7-BDDE-4FB8-83BD-3428BA7C33A0}"/>
              </a:ext>
            </a:extLst>
          </p:cNvPr>
          <p:cNvSpPr txBox="1"/>
          <p:nvPr/>
        </p:nvSpPr>
        <p:spPr>
          <a:xfrm>
            <a:off x="1013460" y="1654915"/>
            <a:ext cx="90373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2) L298N Dual H-Bridge </a:t>
            </a:r>
            <a:r>
              <a:rPr lang="ko-KR" altLang="ko-KR" dirty="0">
                <a:solidFill>
                  <a:schemeClr val="bg1"/>
                </a:solidFill>
              </a:rPr>
              <a:t>모터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드라이버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5FEAF-B6DE-471C-91C6-D190E2390354}"/>
              </a:ext>
            </a:extLst>
          </p:cNvPr>
          <p:cNvSpPr txBox="1"/>
          <p:nvPr/>
        </p:nvSpPr>
        <p:spPr>
          <a:xfrm>
            <a:off x="5882641" y="2487991"/>
            <a:ext cx="5105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ko-KR" dirty="0">
                <a:solidFill>
                  <a:schemeClr val="bg1"/>
                </a:solidFill>
              </a:rPr>
              <a:t>드라이버 칩</a:t>
            </a:r>
            <a:r>
              <a:rPr lang="en-US" altLang="ko-KR" dirty="0">
                <a:solidFill>
                  <a:schemeClr val="bg1"/>
                </a:solidFill>
              </a:rPr>
              <a:t>: L298N </a:t>
            </a:r>
            <a:r>
              <a:rPr lang="ko-KR" altLang="ko-KR" dirty="0">
                <a:solidFill>
                  <a:schemeClr val="bg1"/>
                </a:solidFill>
              </a:rPr>
              <a:t>듀얼</a:t>
            </a:r>
            <a:r>
              <a:rPr lang="en-US" altLang="ko-KR" dirty="0">
                <a:solidFill>
                  <a:schemeClr val="bg1"/>
                </a:solidFill>
              </a:rPr>
              <a:t> H-</a:t>
            </a:r>
            <a:r>
              <a:rPr lang="ko-KR" altLang="ko-KR" dirty="0">
                <a:solidFill>
                  <a:schemeClr val="bg1"/>
                </a:solidFill>
              </a:rPr>
              <a:t>브리지</a:t>
            </a: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드라이브 부분의 공급전압</a:t>
            </a:r>
            <a:r>
              <a:rPr lang="en-US" altLang="ko-KR" dirty="0">
                <a:solidFill>
                  <a:schemeClr val="bg1"/>
                </a:solidFill>
              </a:rPr>
              <a:t> VMS: +5 V ~ 35 V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드라이브 부분의 최대전류</a:t>
            </a:r>
            <a:r>
              <a:rPr lang="en-US" altLang="ko-KR" dirty="0">
                <a:solidFill>
                  <a:schemeClr val="bg1"/>
                </a:solidFill>
              </a:rPr>
              <a:t>: 2A/bridge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로직 부분의 공급전압</a:t>
            </a:r>
            <a:r>
              <a:rPr lang="en-US" altLang="ko-KR" dirty="0">
                <a:solidFill>
                  <a:schemeClr val="bg1"/>
                </a:solidFill>
              </a:rPr>
              <a:t> VSS: 4.5-5 0.5 V 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로직 부분의 작동 전류 범위</a:t>
            </a:r>
            <a:r>
              <a:rPr lang="en-US" altLang="ko-KR" dirty="0">
                <a:solidFill>
                  <a:schemeClr val="bg1"/>
                </a:solidFill>
              </a:rPr>
              <a:t> :0 ~ 36mA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입력제어신호 전압 범위</a:t>
            </a:r>
            <a:r>
              <a:rPr lang="en-US" altLang="ko-KR" dirty="0">
                <a:solidFill>
                  <a:schemeClr val="bg1"/>
                </a:solidFill>
              </a:rPr>
              <a:t>: H: 4.5~ 5.5V / L: 0V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최대 소비 전력</a:t>
            </a:r>
            <a:r>
              <a:rPr lang="en-US" altLang="ko-KR" dirty="0">
                <a:solidFill>
                  <a:schemeClr val="bg1"/>
                </a:solidFill>
              </a:rPr>
              <a:t> : 20W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보관 온도</a:t>
            </a:r>
            <a:r>
              <a:rPr lang="en-US" altLang="ko-KR" dirty="0">
                <a:solidFill>
                  <a:schemeClr val="bg1"/>
                </a:solidFill>
              </a:rPr>
              <a:t> : -25 ℃</a:t>
            </a:r>
            <a:r>
              <a:rPr lang="ko-KR" altLang="ko-KR" dirty="0">
                <a:solidFill>
                  <a:schemeClr val="bg1"/>
                </a:solidFill>
              </a:rPr>
              <a:t>까지</a:t>
            </a:r>
            <a:r>
              <a:rPr lang="en-US" altLang="ko-KR" dirty="0">
                <a:solidFill>
                  <a:schemeClr val="bg1"/>
                </a:solidFill>
              </a:rPr>
              <a:t> 130 ℃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드라이버 보드 크기</a:t>
            </a:r>
            <a:r>
              <a:rPr lang="en-US" altLang="ko-KR" dirty="0">
                <a:solidFill>
                  <a:schemeClr val="bg1"/>
                </a:solidFill>
              </a:rPr>
              <a:t> : 55mm * 60mm * 30mm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드라이버 보드 무게</a:t>
            </a:r>
            <a:r>
              <a:rPr lang="en-US" altLang="ko-KR" dirty="0">
                <a:solidFill>
                  <a:schemeClr val="bg1"/>
                </a:solidFill>
              </a:rPr>
              <a:t> : 33g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>
                <a:solidFill>
                  <a:schemeClr val="bg1"/>
                </a:solidFill>
              </a:rPr>
              <a:t>기타 기능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ko-KR" dirty="0">
                <a:solidFill>
                  <a:schemeClr val="bg1"/>
                </a:solidFill>
              </a:rPr>
              <a:t>방향 제어 표시</a:t>
            </a:r>
            <a:r>
              <a:rPr lang="en-US" altLang="ko-KR" dirty="0">
                <a:solidFill>
                  <a:schemeClr val="bg1"/>
                </a:solidFill>
              </a:rPr>
              <a:t>LED, </a:t>
            </a:r>
            <a:r>
              <a:rPr lang="ko-KR" altLang="ko-KR" dirty="0">
                <a:solidFill>
                  <a:schemeClr val="bg1"/>
                </a:solidFill>
              </a:rPr>
              <a:t>전원 표시</a:t>
            </a:r>
            <a:r>
              <a:rPr lang="en-US" altLang="ko-KR" dirty="0">
                <a:solidFill>
                  <a:schemeClr val="bg1"/>
                </a:solidFill>
              </a:rPr>
              <a:t> LED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 descr="img_5124a">
            <a:extLst>
              <a:ext uri="{FF2B5EF4-FFF2-40B4-BE49-F238E27FC236}">
                <a16:creationId xmlns:a16="http://schemas.microsoft.com/office/drawing/2014/main" id="{98B2A027-F453-4229-A546-04DB465BA4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7" y="2410082"/>
            <a:ext cx="3486379" cy="3515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294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151042"/>
            <a:ext cx="489267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CPS </a:t>
            </a:r>
            <a:r>
              <a:rPr lang="ko-KR" altLang="en-US" sz="3200" b="1" i="1" dirty="0">
                <a:solidFill>
                  <a:prstClr val="white"/>
                </a:solidFill>
              </a:rPr>
              <a:t>제원 설명 및 회로도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F17D7-BDDE-4FB8-83BD-3428BA7C33A0}"/>
              </a:ext>
            </a:extLst>
          </p:cNvPr>
          <p:cNvSpPr txBox="1"/>
          <p:nvPr/>
        </p:nvSpPr>
        <p:spPr>
          <a:xfrm>
            <a:off x="998220" y="1697756"/>
            <a:ext cx="90373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3) MG90S 9g Servo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5FEAF-B6DE-471C-91C6-D190E2390354}"/>
              </a:ext>
            </a:extLst>
          </p:cNvPr>
          <p:cNvSpPr txBox="1"/>
          <p:nvPr/>
        </p:nvSpPr>
        <p:spPr>
          <a:xfrm>
            <a:off x="6018153" y="3118413"/>
            <a:ext cx="5105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solidFill>
                  <a:schemeClr val="bg1"/>
                </a:solidFill>
              </a:rPr>
              <a:t>사이즈</a:t>
            </a:r>
            <a:r>
              <a:rPr lang="en-US" altLang="ko-KR" dirty="0">
                <a:solidFill>
                  <a:schemeClr val="bg1"/>
                </a:solidFill>
              </a:rPr>
              <a:t>: 23mm x 12,2nn x 29mm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무게</a:t>
            </a:r>
            <a:r>
              <a:rPr lang="en-US" altLang="ko-KR" dirty="0">
                <a:solidFill>
                  <a:schemeClr val="bg1"/>
                </a:solidFill>
              </a:rPr>
              <a:t>: 9g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작동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속도</a:t>
            </a:r>
            <a:r>
              <a:rPr lang="en-US" altLang="ko-KR" dirty="0">
                <a:solidFill>
                  <a:schemeClr val="bg1"/>
                </a:solidFill>
              </a:rPr>
              <a:t>: 0.12</a:t>
            </a:r>
            <a:r>
              <a:rPr lang="ko-KR" altLang="ko-KR" dirty="0">
                <a:solidFill>
                  <a:schemeClr val="bg1"/>
                </a:solidFill>
              </a:rPr>
              <a:t>초</a:t>
            </a:r>
            <a:r>
              <a:rPr lang="en-US" altLang="ko-KR" dirty="0">
                <a:solidFill>
                  <a:schemeClr val="bg1"/>
                </a:solidFill>
              </a:rPr>
              <a:t>/60</a:t>
            </a:r>
            <a:r>
              <a:rPr lang="ko-KR" altLang="ko-KR" dirty="0">
                <a:solidFill>
                  <a:schemeClr val="bg1"/>
                </a:solidFill>
              </a:rPr>
              <a:t>도</a:t>
            </a:r>
            <a:r>
              <a:rPr lang="en-US" altLang="ko-KR" dirty="0">
                <a:solidFill>
                  <a:schemeClr val="bg1"/>
                </a:solidFill>
              </a:rPr>
              <a:t> (4.8V)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토크</a:t>
            </a:r>
            <a:r>
              <a:rPr lang="en-US" altLang="ko-KR" dirty="0">
                <a:solidFill>
                  <a:schemeClr val="bg1"/>
                </a:solidFill>
              </a:rPr>
              <a:t>: 1.8kg/</a:t>
            </a:r>
            <a:r>
              <a:rPr lang="ko-KR" altLang="ko-KR" dirty="0">
                <a:solidFill>
                  <a:schemeClr val="bg1"/>
                </a:solidFill>
              </a:rPr>
              <a:t>초</a:t>
            </a:r>
            <a:r>
              <a:rPr lang="en-US" altLang="ko-KR" dirty="0">
                <a:solidFill>
                  <a:schemeClr val="bg1"/>
                </a:solidFill>
              </a:rPr>
              <a:t> (4.8V)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작동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온도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ko-KR" dirty="0">
                <a:solidFill>
                  <a:schemeClr val="bg1"/>
                </a:solidFill>
              </a:rPr>
              <a:t>–</a:t>
            </a:r>
            <a:r>
              <a:rPr lang="en-US" altLang="ko-KR" dirty="0">
                <a:solidFill>
                  <a:schemeClr val="bg1"/>
                </a:solidFill>
              </a:rPr>
              <a:t>30 ~ +60</a:t>
            </a:r>
            <a:r>
              <a:rPr lang="ko-KR" altLang="ko-KR" dirty="0">
                <a:solidFill>
                  <a:schemeClr val="bg1"/>
                </a:solidFill>
              </a:rPr>
              <a:t>도</a:t>
            </a:r>
          </a:p>
          <a:p>
            <a:r>
              <a:rPr lang="ko-KR" altLang="ko-KR" dirty="0">
                <a:solidFill>
                  <a:schemeClr val="bg1"/>
                </a:solidFill>
              </a:rPr>
              <a:t>동작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밴드</a:t>
            </a:r>
            <a:r>
              <a:rPr lang="en-US" altLang="ko-KR" dirty="0">
                <a:solidFill>
                  <a:schemeClr val="bg1"/>
                </a:solidFill>
              </a:rPr>
              <a:t> </a:t>
            </a:r>
            <a:r>
              <a:rPr lang="ko-KR" altLang="ko-KR" dirty="0">
                <a:solidFill>
                  <a:schemeClr val="bg1"/>
                </a:solidFill>
              </a:rPr>
              <a:t>폭</a:t>
            </a:r>
            <a:r>
              <a:rPr lang="en-US" altLang="ko-KR" dirty="0">
                <a:solidFill>
                  <a:schemeClr val="bg1"/>
                </a:solidFill>
              </a:rPr>
              <a:t>: 5us</a:t>
            </a:r>
            <a:endParaRPr lang="ko-KR" altLang="ko-KR" dirty="0">
              <a:solidFill>
                <a:schemeClr val="bg1"/>
              </a:solidFill>
            </a:endParaRPr>
          </a:p>
          <a:p>
            <a:r>
              <a:rPr lang="ko-KR" altLang="ko-KR" dirty="0">
                <a:solidFill>
                  <a:schemeClr val="bg1"/>
                </a:solidFill>
              </a:rPr>
              <a:t>동작전압</a:t>
            </a:r>
            <a:r>
              <a:rPr lang="en-US" altLang="ko-KR" dirty="0">
                <a:solidFill>
                  <a:schemeClr val="bg1"/>
                </a:solidFill>
              </a:rPr>
              <a:t>: DC 3.5V~6V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8" name="그림 7" descr="MG90S 9g Servo 이미지 검색결과&quot;">
            <a:extLst>
              <a:ext uri="{FF2B5EF4-FFF2-40B4-BE49-F238E27FC236}">
                <a16:creationId xmlns:a16="http://schemas.microsoft.com/office/drawing/2014/main" id="{F39C1602-2DB3-4707-ACC2-A55903A02A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68" y="2339792"/>
            <a:ext cx="3945512" cy="3588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20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151042"/>
            <a:ext cx="489267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CPS </a:t>
            </a:r>
            <a:r>
              <a:rPr lang="ko-KR" altLang="en-US" sz="3200" b="1" i="1" dirty="0">
                <a:solidFill>
                  <a:prstClr val="white"/>
                </a:solidFill>
              </a:rPr>
              <a:t>제원 설명 및 회로도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F17D7-BDDE-4FB8-83BD-3428BA7C33A0}"/>
              </a:ext>
            </a:extLst>
          </p:cNvPr>
          <p:cNvSpPr txBox="1"/>
          <p:nvPr/>
        </p:nvSpPr>
        <p:spPr>
          <a:xfrm>
            <a:off x="998220" y="1697756"/>
            <a:ext cx="90373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4) DC Motor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5FEAF-B6DE-471C-91C6-D190E2390354}"/>
              </a:ext>
            </a:extLst>
          </p:cNvPr>
          <p:cNvSpPr txBox="1"/>
          <p:nvPr/>
        </p:nvSpPr>
        <p:spPr>
          <a:xfrm>
            <a:off x="6477002" y="3706993"/>
            <a:ext cx="510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ko-KR" dirty="0">
                <a:solidFill>
                  <a:schemeClr val="bg1"/>
                </a:solidFill>
              </a:rPr>
              <a:t>작동전압</a:t>
            </a:r>
            <a:r>
              <a:rPr lang="en-US" altLang="ko-KR" dirty="0">
                <a:solidFill>
                  <a:schemeClr val="bg1"/>
                </a:solidFill>
              </a:rPr>
              <a:t>: DC 3-6V</a:t>
            </a:r>
            <a:endParaRPr lang="ko-KR" altLang="ko-KR" dirty="0">
              <a:solidFill>
                <a:schemeClr val="bg1"/>
              </a:solidFill>
            </a:endParaRPr>
          </a:p>
          <a:p>
            <a:pPr latinLnBrk="0"/>
            <a:r>
              <a:rPr lang="ko-KR" altLang="ko-KR" dirty="0" err="1">
                <a:solidFill>
                  <a:schemeClr val="bg1"/>
                </a:solidFill>
              </a:rPr>
              <a:t>감속비</a:t>
            </a:r>
            <a:r>
              <a:rPr lang="en-US" altLang="ko-KR" dirty="0">
                <a:solidFill>
                  <a:schemeClr val="bg1"/>
                </a:solidFill>
              </a:rPr>
              <a:t>: 1:48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 descr="dc motor 이미지 검색결과&quot;">
            <a:extLst>
              <a:ext uri="{FF2B5EF4-FFF2-40B4-BE49-F238E27FC236}">
                <a16:creationId xmlns:a16="http://schemas.microsoft.com/office/drawing/2014/main" id="{9839589F-7075-4FB1-A372-B952A627DB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17" y="2330080"/>
            <a:ext cx="4203383" cy="3400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96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151042"/>
            <a:ext cx="489267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CPS </a:t>
            </a:r>
            <a:r>
              <a:rPr lang="ko-KR" altLang="en-US" sz="3200" b="1" i="1" dirty="0">
                <a:solidFill>
                  <a:prstClr val="white"/>
                </a:solidFill>
              </a:rPr>
              <a:t>제원 설명 및 회로도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F17D7-BDDE-4FB8-83BD-3428BA7C33A0}"/>
              </a:ext>
            </a:extLst>
          </p:cNvPr>
          <p:cNvSpPr txBox="1"/>
          <p:nvPr/>
        </p:nvSpPr>
        <p:spPr>
          <a:xfrm>
            <a:off x="998220" y="1697756"/>
            <a:ext cx="90373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5) HC06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5FEAF-B6DE-471C-91C6-D190E2390354}"/>
              </a:ext>
            </a:extLst>
          </p:cNvPr>
          <p:cNvSpPr txBox="1"/>
          <p:nvPr/>
        </p:nvSpPr>
        <p:spPr>
          <a:xfrm>
            <a:off x="6004559" y="3029970"/>
            <a:ext cx="5513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/>
            <a:r>
              <a:rPr lang="ko-KR" altLang="ko-KR" dirty="0">
                <a:solidFill>
                  <a:schemeClr val="bg1"/>
                </a:solidFill>
              </a:rPr>
              <a:t>동작 전압</a:t>
            </a:r>
            <a:r>
              <a:rPr lang="en-US" altLang="ko-KR" dirty="0">
                <a:solidFill>
                  <a:schemeClr val="bg1"/>
                </a:solidFill>
              </a:rPr>
              <a:t>: 3.6~6V</a:t>
            </a:r>
            <a:endParaRPr lang="ko-KR" altLang="ko-KR" dirty="0">
              <a:solidFill>
                <a:schemeClr val="bg1"/>
              </a:solidFill>
            </a:endParaRPr>
          </a:p>
          <a:p>
            <a:pPr lvl="0" latinLnBrk="0"/>
            <a:r>
              <a:rPr lang="ko-KR" altLang="ko-KR" dirty="0">
                <a:solidFill>
                  <a:schemeClr val="bg1"/>
                </a:solidFill>
              </a:rPr>
              <a:t>통신 방식</a:t>
            </a:r>
            <a:r>
              <a:rPr lang="en-US" altLang="ko-KR" dirty="0">
                <a:solidFill>
                  <a:schemeClr val="bg1"/>
                </a:solidFill>
              </a:rPr>
              <a:t>: Serial(UART) Interface (AT Command)</a:t>
            </a:r>
            <a:endParaRPr lang="ko-KR" altLang="ko-KR" dirty="0">
              <a:solidFill>
                <a:schemeClr val="bg1"/>
              </a:solidFill>
            </a:endParaRPr>
          </a:p>
          <a:p>
            <a:pPr lvl="0" latinLnBrk="0"/>
            <a:r>
              <a:rPr lang="ko-KR" altLang="ko-KR" dirty="0">
                <a:solidFill>
                  <a:schemeClr val="bg1"/>
                </a:solidFill>
              </a:rPr>
              <a:t>프로토콜</a:t>
            </a:r>
            <a:r>
              <a:rPr lang="en-US" altLang="ko-KR" dirty="0">
                <a:solidFill>
                  <a:schemeClr val="bg1"/>
                </a:solidFill>
              </a:rPr>
              <a:t>: Bluetooth 2.0+ EDR standard</a:t>
            </a:r>
            <a:endParaRPr lang="ko-KR" altLang="ko-KR" dirty="0">
              <a:solidFill>
                <a:schemeClr val="bg1"/>
              </a:solidFill>
            </a:endParaRPr>
          </a:p>
          <a:p>
            <a:pPr lvl="0" latinLnBrk="0"/>
            <a:r>
              <a:rPr lang="ko-KR" altLang="ko-KR" dirty="0">
                <a:solidFill>
                  <a:schemeClr val="bg1"/>
                </a:solidFill>
              </a:rPr>
              <a:t>운영주파수</a:t>
            </a:r>
            <a:r>
              <a:rPr lang="en-US" altLang="ko-KR" dirty="0">
                <a:solidFill>
                  <a:schemeClr val="bg1"/>
                </a:solidFill>
              </a:rPr>
              <a:t> : 2.4Ghz ISM frequency band</a:t>
            </a:r>
            <a:endParaRPr lang="ko-KR" altLang="ko-KR" dirty="0">
              <a:solidFill>
                <a:schemeClr val="bg1"/>
              </a:solidFill>
            </a:endParaRPr>
          </a:p>
          <a:p>
            <a:pPr lvl="0" latinLnBrk="0"/>
            <a:r>
              <a:rPr lang="ko-KR" altLang="ko-KR" dirty="0">
                <a:solidFill>
                  <a:schemeClr val="bg1"/>
                </a:solidFill>
              </a:rPr>
              <a:t>전송속도</a:t>
            </a:r>
            <a:r>
              <a:rPr lang="en-US" altLang="ko-KR" dirty="0">
                <a:solidFill>
                  <a:schemeClr val="bg1"/>
                </a:solidFill>
              </a:rPr>
              <a:t> : 2.1Mbps(Max)/160kbps(Asynchronous)</a:t>
            </a:r>
            <a:r>
              <a:rPr lang="ko-KR" altLang="ko-KR" dirty="0">
                <a:solidFill>
                  <a:schemeClr val="bg1"/>
                </a:solidFill>
              </a:rPr>
              <a:t>；</a:t>
            </a:r>
            <a:r>
              <a:rPr lang="en-US" altLang="ko-KR" dirty="0">
                <a:solidFill>
                  <a:schemeClr val="bg1"/>
                </a:solidFill>
              </a:rPr>
              <a:t> 	  1Mbps/1Mbps(Synchronous)</a:t>
            </a:r>
            <a:endParaRPr lang="ko-KR" altLang="ko-KR" dirty="0">
              <a:solidFill>
                <a:schemeClr val="bg1"/>
              </a:solidFill>
            </a:endParaRPr>
          </a:p>
        </p:txBody>
      </p:sp>
      <p:pic>
        <p:nvPicPr>
          <p:cNvPr id="8" name="그림 7" descr="HC 06 이미지 검색결과&quot;">
            <a:extLst>
              <a:ext uri="{FF2B5EF4-FFF2-40B4-BE49-F238E27FC236}">
                <a16:creationId xmlns:a16="http://schemas.microsoft.com/office/drawing/2014/main" id="{C6EE43A8-90E0-4642-BCE4-D6CD3BF34D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10" y="2302744"/>
            <a:ext cx="4034790" cy="3762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84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2415" y="289566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팀 소개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905EC-0E78-4763-A7D0-475E44D4EC16}"/>
              </a:ext>
            </a:extLst>
          </p:cNvPr>
          <p:cNvSpPr txBox="1"/>
          <p:nvPr/>
        </p:nvSpPr>
        <p:spPr>
          <a:xfrm>
            <a:off x="581486" y="1257912"/>
            <a:ext cx="9863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1.1 </a:t>
            </a:r>
            <a:r>
              <a:rPr lang="ko-KR" altLang="en-US" sz="2000" dirty="0">
                <a:solidFill>
                  <a:schemeClr val="bg1"/>
                </a:solidFill>
              </a:rPr>
              <a:t>팀 명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85A42-D07E-4FA7-903D-6A4797482FA4}"/>
              </a:ext>
            </a:extLst>
          </p:cNvPr>
          <p:cNvSpPr txBox="1"/>
          <p:nvPr/>
        </p:nvSpPr>
        <p:spPr>
          <a:xfrm>
            <a:off x="1602419" y="2892185"/>
            <a:ext cx="884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CARM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Smart CTS</a:t>
            </a:r>
            <a:r>
              <a:rPr lang="ko-KR" altLang="en-US" dirty="0">
                <a:solidFill>
                  <a:schemeClr val="bg1"/>
                </a:solidFill>
              </a:rPr>
              <a:t>를 구성하는 자동차의 </a:t>
            </a:r>
            <a:r>
              <a:rPr lang="en-US" altLang="ko-KR" dirty="0">
                <a:solidFill>
                  <a:schemeClr val="bg1"/>
                </a:solidFill>
              </a:rPr>
              <a:t>CAR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Robot-Arm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ARM</a:t>
            </a:r>
            <a:r>
              <a:rPr lang="ko-KR" altLang="en-US" dirty="0">
                <a:solidFill>
                  <a:schemeClr val="bg1"/>
                </a:solidFill>
              </a:rPr>
              <a:t>을 합친 합성어로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우리가 만든 프로젝트를 직관적으로 담고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151042"/>
            <a:ext cx="489267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CPS </a:t>
            </a:r>
            <a:r>
              <a:rPr lang="ko-KR" altLang="en-US" sz="3200" b="1" i="1" dirty="0">
                <a:solidFill>
                  <a:prstClr val="white"/>
                </a:solidFill>
              </a:rPr>
              <a:t>제원 설명 및 회로도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7.2 </a:t>
            </a:r>
            <a:r>
              <a:rPr lang="ko-KR" altLang="en-US" sz="2000" dirty="0">
                <a:solidFill>
                  <a:schemeClr val="bg1"/>
                </a:solidFill>
              </a:rPr>
              <a:t>회로도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766A4D-16DA-46C0-8639-9FE790F96F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58" y="1845944"/>
            <a:ext cx="6857683" cy="3884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1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151042"/>
            <a:ext cx="489267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prstClr val="white"/>
                </a:solidFill>
              </a:rPr>
              <a:t>ADOxx</a:t>
            </a:r>
            <a:r>
              <a:rPr lang="en-US" altLang="ko-KR" sz="3200" b="1" dirty="0">
                <a:solidFill>
                  <a:prstClr val="white"/>
                </a:solidFill>
              </a:rPr>
              <a:t> </a:t>
            </a:r>
            <a:r>
              <a:rPr lang="ko-KR" altLang="en-US" sz="3200" b="1" dirty="0">
                <a:solidFill>
                  <a:prstClr val="white"/>
                </a:solidFill>
              </a:rPr>
              <a:t>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8.1 1</a:t>
            </a:r>
            <a:r>
              <a:rPr lang="en-US" altLang="ko-KR" sz="2000" baseline="30000" dirty="0">
                <a:solidFill>
                  <a:schemeClr val="bg1"/>
                </a:solidFill>
              </a:rPr>
              <a:t>st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시나리오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BE9629-B0E3-4146-8C30-BE4BCCBF3E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9184" y="1883884"/>
            <a:ext cx="7353632" cy="39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590" y="151042"/>
            <a:ext cx="489267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prstClr val="white"/>
                </a:solidFill>
              </a:rPr>
              <a:t>ADOxx</a:t>
            </a:r>
            <a:r>
              <a:rPr lang="en-US" altLang="ko-KR" sz="3200" b="1" dirty="0">
                <a:solidFill>
                  <a:prstClr val="white"/>
                </a:solidFill>
              </a:rPr>
              <a:t> </a:t>
            </a:r>
            <a:r>
              <a:rPr lang="ko-KR" altLang="en-US" sz="3200" b="1" dirty="0">
                <a:solidFill>
                  <a:prstClr val="white"/>
                </a:solidFill>
              </a:rPr>
              <a:t>모델링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6324-773D-45BD-849F-6B7496BB90F6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8.2 2</a:t>
            </a:r>
            <a:r>
              <a:rPr lang="en-US" altLang="ko-KR" sz="2000" baseline="30000" dirty="0">
                <a:solidFill>
                  <a:schemeClr val="bg1"/>
                </a:solidFill>
              </a:rPr>
              <a:t>nd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시나리오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3F553B-D4CD-47D2-A301-A6964EEC81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6615" y="1837055"/>
            <a:ext cx="7218770" cy="40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7183" y="151042"/>
            <a:ext cx="401890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유효성 테스트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67A2-110B-4574-A502-FBF2C65077EF}"/>
              </a:ext>
            </a:extLst>
          </p:cNvPr>
          <p:cNvSpPr txBox="1"/>
          <p:nvPr/>
        </p:nvSpPr>
        <p:spPr>
          <a:xfrm>
            <a:off x="1705992" y="1897229"/>
            <a:ext cx="8780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Automobile </a:t>
            </a:r>
            <a:r>
              <a:rPr lang="ko-KR" altLang="en-US" dirty="0">
                <a:solidFill>
                  <a:schemeClr val="bg1"/>
                </a:solidFill>
              </a:rPr>
              <a:t>이 정상적인 작동을 하는가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1) </a:t>
            </a:r>
            <a:r>
              <a:rPr lang="ko-KR" altLang="en-US" dirty="0">
                <a:solidFill>
                  <a:schemeClr val="bg1"/>
                </a:solidFill>
              </a:rPr>
              <a:t>주행</a:t>
            </a:r>
            <a:r>
              <a:rPr lang="en-US" altLang="ko-KR" dirty="0">
                <a:solidFill>
                  <a:schemeClr val="bg1"/>
                </a:solidFill>
              </a:rPr>
              <a:t>						</a:t>
            </a:r>
            <a:r>
              <a:rPr lang="ko-KR" altLang="en-US" dirty="0">
                <a:solidFill>
                  <a:schemeClr val="bg1"/>
                </a:solidFill>
              </a:rPr>
              <a:t>여부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직진을 잘 하는가</a:t>
            </a:r>
            <a:r>
              <a:rPr lang="en-US" altLang="ko-KR" dirty="0">
                <a:solidFill>
                  <a:schemeClr val="bg1"/>
                </a:solidFill>
              </a:rPr>
              <a:t>?				Yes/No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왼쪽으로 회전을 잘 하는가</a:t>
            </a:r>
            <a:r>
              <a:rPr lang="en-US" altLang="ko-KR" dirty="0">
                <a:solidFill>
                  <a:schemeClr val="bg1"/>
                </a:solidFill>
              </a:rPr>
              <a:t>?			Yes/No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오른쪽으로 회전을 잘 하는가</a:t>
            </a:r>
            <a:r>
              <a:rPr lang="en-US" altLang="ko-KR" dirty="0">
                <a:solidFill>
                  <a:schemeClr val="bg1"/>
                </a:solidFill>
              </a:rPr>
              <a:t>?			Yes/No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후진을 잘 하는가</a:t>
            </a:r>
            <a:r>
              <a:rPr lang="en-US" altLang="ko-KR" dirty="0">
                <a:solidFill>
                  <a:schemeClr val="bg1"/>
                </a:solidFill>
              </a:rPr>
              <a:t>?				Yes/No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잘 멈출 수 있는가</a:t>
            </a:r>
            <a:r>
              <a:rPr lang="en-US" altLang="ko-KR" dirty="0">
                <a:solidFill>
                  <a:schemeClr val="bg1"/>
                </a:solidFill>
              </a:rPr>
              <a:t>?				Yes/No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B16E3C-D6BC-415B-B1F9-8F5BB261B0F0}"/>
              </a:ext>
            </a:extLst>
          </p:cNvPr>
          <p:cNvSpPr/>
          <p:nvPr/>
        </p:nvSpPr>
        <p:spPr>
          <a:xfrm>
            <a:off x="7235300" y="3233029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90FE4A-724A-4BF7-9C8C-9A876D9250A4}"/>
              </a:ext>
            </a:extLst>
          </p:cNvPr>
          <p:cNvSpPr/>
          <p:nvPr/>
        </p:nvSpPr>
        <p:spPr>
          <a:xfrm>
            <a:off x="7235300" y="3821914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7F9FBE-DD3D-4D58-8C1A-34E1661D905C}"/>
              </a:ext>
            </a:extLst>
          </p:cNvPr>
          <p:cNvSpPr/>
          <p:nvPr/>
        </p:nvSpPr>
        <p:spPr>
          <a:xfrm>
            <a:off x="7235300" y="4916827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53DF67-B0A6-4608-8FB6-512828B5CDAC}"/>
              </a:ext>
            </a:extLst>
          </p:cNvPr>
          <p:cNvSpPr/>
          <p:nvPr/>
        </p:nvSpPr>
        <p:spPr>
          <a:xfrm>
            <a:off x="7213106" y="5450967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72F2414-2E5B-40F9-8032-FF0D8E921FDE}"/>
              </a:ext>
            </a:extLst>
          </p:cNvPr>
          <p:cNvSpPr/>
          <p:nvPr/>
        </p:nvSpPr>
        <p:spPr>
          <a:xfrm>
            <a:off x="7235300" y="4324348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200A1-DBFC-4A64-92B7-82402024479A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9.1 Automobile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5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7184" y="151042"/>
            <a:ext cx="401890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유효성 테스트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67A2-110B-4574-A502-FBF2C65077EF}"/>
              </a:ext>
            </a:extLst>
          </p:cNvPr>
          <p:cNvSpPr txBox="1"/>
          <p:nvPr/>
        </p:nvSpPr>
        <p:spPr>
          <a:xfrm>
            <a:off x="1705992" y="1859339"/>
            <a:ext cx="87800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Automobile </a:t>
            </a:r>
            <a:r>
              <a:rPr lang="ko-KR" altLang="en-US" dirty="0">
                <a:solidFill>
                  <a:schemeClr val="bg1"/>
                </a:solidFill>
              </a:rPr>
              <a:t>이 정상적인 작동을 하는가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2) </a:t>
            </a:r>
            <a:r>
              <a:rPr lang="ko-KR" altLang="en-US" dirty="0" err="1">
                <a:solidFill>
                  <a:schemeClr val="bg1"/>
                </a:solidFill>
              </a:rPr>
              <a:t>라인트레이서</a:t>
            </a:r>
            <a:r>
              <a:rPr lang="ko-KR" altLang="en-US" dirty="0">
                <a:solidFill>
                  <a:schemeClr val="bg1"/>
                </a:solidFill>
              </a:rPr>
              <a:t> 인식</a:t>
            </a:r>
            <a:r>
              <a:rPr lang="en-US" altLang="ko-KR" dirty="0">
                <a:solidFill>
                  <a:schemeClr val="bg1"/>
                </a:solidFill>
              </a:rPr>
              <a:t>				</a:t>
            </a:r>
            <a:r>
              <a:rPr lang="ko-KR" altLang="en-US" dirty="0">
                <a:solidFill>
                  <a:schemeClr val="bg1"/>
                </a:solidFill>
              </a:rPr>
              <a:t>여부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주행의 조건을 명확히 인식하는가</a:t>
            </a:r>
            <a:r>
              <a:rPr lang="en-US" altLang="ko-KR" dirty="0">
                <a:solidFill>
                  <a:schemeClr val="bg1"/>
                </a:solidFill>
              </a:rPr>
              <a:t>?		Yes/No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왼쪽으로 벗어났을 때 정상적으로 복귀하는가</a:t>
            </a:r>
            <a:r>
              <a:rPr lang="en-US" altLang="ko-KR" dirty="0">
                <a:solidFill>
                  <a:schemeClr val="bg1"/>
                </a:solidFill>
              </a:rPr>
              <a:t>?	Yes/No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오른쪽으로 벗어났을 때 정상적으로 복귀하는가</a:t>
            </a:r>
            <a:r>
              <a:rPr lang="en-US" altLang="ko-KR" dirty="0">
                <a:solidFill>
                  <a:schemeClr val="bg1"/>
                </a:solidFill>
              </a:rPr>
              <a:t>? 	Yes/No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B16E3C-D6BC-415B-B1F9-8F5BB261B0F0}"/>
              </a:ext>
            </a:extLst>
          </p:cNvPr>
          <p:cNvSpPr/>
          <p:nvPr/>
        </p:nvSpPr>
        <p:spPr>
          <a:xfrm>
            <a:off x="7232786" y="3459000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90FE4A-724A-4BF7-9C8C-9A876D9250A4}"/>
              </a:ext>
            </a:extLst>
          </p:cNvPr>
          <p:cNvSpPr/>
          <p:nvPr/>
        </p:nvSpPr>
        <p:spPr>
          <a:xfrm>
            <a:off x="7232786" y="4047885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72F2414-2E5B-40F9-8032-FF0D8E921FDE}"/>
              </a:ext>
            </a:extLst>
          </p:cNvPr>
          <p:cNvSpPr/>
          <p:nvPr/>
        </p:nvSpPr>
        <p:spPr>
          <a:xfrm>
            <a:off x="7232786" y="4613046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8306" y="151042"/>
            <a:ext cx="401890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유효성 테스트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67A2-110B-4574-A502-FBF2C65077EF}"/>
              </a:ext>
            </a:extLst>
          </p:cNvPr>
          <p:cNvSpPr txBox="1"/>
          <p:nvPr/>
        </p:nvSpPr>
        <p:spPr>
          <a:xfrm>
            <a:off x="1880404" y="2199688"/>
            <a:ext cx="8780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Robot ARM </a:t>
            </a:r>
            <a:r>
              <a:rPr lang="ko-KR" altLang="en-US" dirty="0">
                <a:solidFill>
                  <a:schemeClr val="bg1"/>
                </a:solidFill>
              </a:rPr>
              <a:t>이 정상적인 작동을 하는가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1)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ADOxx</a:t>
            </a:r>
            <a:r>
              <a:rPr lang="ko-KR" altLang="en-US" dirty="0">
                <a:solidFill>
                  <a:schemeClr val="bg1"/>
                </a:solidFill>
              </a:rPr>
              <a:t>의 명령을 잘 수행하는가</a:t>
            </a:r>
            <a:r>
              <a:rPr lang="en-US" altLang="ko-KR" dirty="0">
                <a:solidFill>
                  <a:schemeClr val="bg1"/>
                </a:solidFill>
              </a:rPr>
              <a:t>?			</a:t>
            </a:r>
            <a:r>
              <a:rPr lang="ko-KR" altLang="en-US" dirty="0">
                <a:solidFill>
                  <a:schemeClr val="bg1"/>
                </a:solidFill>
              </a:rPr>
              <a:t>여부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물품을 </a:t>
            </a:r>
            <a:r>
              <a:rPr lang="en-US" altLang="ko-KR" dirty="0">
                <a:solidFill>
                  <a:schemeClr val="bg1"/>
                </a:solidFill>
              </a:rPr>
              <a:t>pick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up</a:t>
            </a:r>
            <a:r>
              <a:rPr lang="ko-KR" altLang="en-US" dirty="0">
                <a:solidFill>
                  <a:schemeClr val="bg1"/>
                </a:solidFill>
              </a:rPr>
              <a:t> 하는 명령을 잘 수행하는가</a:t>
            </a:r>
            <a:r>
              <a:rPr lang="en-US" altLang="ko-KR" dirty="0">
                <a:solidFill>
                  <a:schemeClr val="bg1"/>
                </a:solidFill>
              </a:rPr>
              <a:t>?	Yes/No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물품을 </a:t>
            </a:r>
            <a:r>
              <a:rPr lang="en-US" altLang="ko-KR" dirty="0">
                <a:solidFill>
                  <a:schemeClr val="bg1"/>
                </a:solidFill>
              </a:rPr>
              <a:t>put down </a:t>
            </a:r>
            <a:r>
              <a:rPr lang="ko-KR" altLang="en-US" dirty="0">
                <a:solidFill>
                  <a:schemeClr val="bg1"/>
                </a:solidFill>
              </a:rPr>
              <a:t>하는 명령을 잘 수행하는가</a:t>
            </a:r>
            <a:r>
              <a:rPr lang="en-US" altLang="ko-KR" dirty="0">
                <a:solidFill>
                  <a:schemeClr val="bg1"/>
                </a:solidFill>
              </a:rPr>
              <a:t>?	Yes/No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B16E3C-D6BC-415B-B1F9-8F5BB261B0F0}"/>
              </a:ext>
            </a:extLst>
          </p:cNvPr>
          <p:cNvSpPr/>
          <p:nvPr/>
        </p:nvSpPr>
        <p:spPr>
          <a:xfrm>
            <a:off x="7398947" y="3814386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90FE4A-724A-4BF7-9C8C-9A876D9250A4}"/>
              </a:ext>
            </a:extLst>
          </p:cNvPr>
          <p:cNvSpPr/>
          <p:nvPr/>
        </p:nvSpPr>
        <p:spPr>
          <a:xfrm>
            <a:off x="7398947" y="4403271"/>
            <a:ext cx="479394" cy="381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6B4DA-F079-4E3E-89CA-150B41BAC068}"/>
              </a:ext>
            </a:extLst>
          </p:cNvPr>
          <p:cNvSpPr txBox="1"/>
          <p:nvPr/>
        </p:nvSpPr>
        <p:spPr>
          <a:xfrm>
            <a:off x="582414" y="1254805"/>
            <a:ext cx="393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9.2 Robot ARM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36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8306" y="151042"/>
            <a:ext cx="401890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유효성 테스트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379127-4E7F-4F7B-B426-7B3457D165D1}"/>
              </a:ext>
            </a:extLst>
          </p:cNvPr>
          <p:cNvSpPr txBox="1"/>
          <p:nvPr/>
        </p:nvSpPr>
        <p:spPr>
          <a:xfrm>
            <a:off x="828306" y="1254805"/>
            <a:ext cx="971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 1</a:t>
            </a:r>
            <a:r>
              <a:rPr lang="en-US" altLang="ko-KR" baseline="30000" dirty="0">
                <a:solidFill>
                  <a:schemeClr val="bg1"/>
                </a:solidFill>
              </a:rPr>
              <a:t>st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시나리오 시연 영상</a:t>
            </a:r>
          </a:p>
        </p:txBody>
      </p:sp>
      <p:pic>
        <p:nvPicPr>
          <p:cNvPr id="3" name="KakaoTalk_Video_20191223_0620_07_063">
            <a:hlinkClick r:id="" action="ppaction://media"/>
            <a:extLst>
              <a:ext uri="{FF2B5EF4-FFF2-40B4-BE49-F238E27FC236}">
                <a16:creationId xmlns:a16="http://schemas.microsoft.com/office/drawing/2014/main" id="{292265E6-0C2E-48B3-9838-E6326C71E7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9562" y="1857653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7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766232" y="161970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49925" y="2335072"/>
            <a:ext cx="6055502" cy="977127"/>
          </a:xfrm>
          <a:prstGeom prst="rect">
            <a:avLst/>
          </a:prstGeom>
        </p:spPr>
        <p:txBody>
          <a:bodyPr wrap="square">
            <a:spAutoFit/>
            <a:scene3d>
              <a:camera prst="perspectiveLeft" fov="6300000"/>
              <a:lightRig rig="threePt" dir="t"/>
            </a:scene3d>
            <a:sp3d extrusionH="82550">
              <a:extrusionClr>
                <a:schemeClr val="bg1"/>
              </a:extrusion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THANK YOU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49599" y="49942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8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2415" y="289566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팀 소개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905EC-0E78-4763-A7D0-475E44D4EC16}"/>
              </a:ext>
            </a:extLst>
          </p:cNvPr>
          <p:cNvSpPr txBox="1"/>
          <p:nvPr/>
        </p:nvSpPr>
        <p:spPr>
          <a:xfrm>
            <a:off x="582415" y="1254805"/>
            <a:ext cx="98630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1.2 </a:t>
            </a:r>
            <a:r>
              <a:rPr lang="ko-KR" altLang="en-US" sz="2000" dirty="0">
                <a:solidFill>
                  <a:schemeClr val="bg1"/>
                </a:solidFill>
              </a:rPr>
              <a:t>팀원 구성 및 역할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28B6F6A1-685E-40A4-9A2A-223811051F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905193"/>
              </p:ext>
            </p:extLst>
          </p:nvPr>
        </p:nvGraphicFramePr>
        <p:xfrm>
          <a:off x="2032000" y="11497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4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2415" y="218545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프로젝트 개요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0DD25-B679-4EC8-B823-CCD56A1AC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61" y="1890466"/>
            <a:ext cx="5025091" cy="3200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81BBBD-2156-40F1-BF71-95AC7E4442F2}"/>
              </a:ext>
            </a:extLst>
          </p:cNvPr>
          <p:cNvSpPr txBox="1"/>
          <p:nvPr/>
        </p:nvSpPr>
        <p:spPr>
          <a:xfrm>
            <a:off x="582415" y="1222371"/>
            <a:ext cx="276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2.1 </a:t>
            </a:r>
            <a:r>
              <a:rPr lang="ko-KR" altLang="en-US" sz="2000" dirty="0">
                <a:solidFill>
                  <a:schemeClr val="bg1"/>
                </a:solidFill>
              </a:rPr>
              <a:t>프로젝트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CEA2A-9E4E-400E-A6D3-FCF837DE09D7}"/>
              </a:ext>
            </a:extLst>
          </p:cNvPr>
          <p:cNvSpPr txBox="1"/>
          <p:nvPr/>
        </p:nvSpPr>
        <p:spPr>
          <a:xfrm>
            <a:off x="5202313" y="5102241"/>
            <a:ext cx="316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</a:t>
            </a:r>
            <a:r>
              <a:rPr lang="ko-KR" altLang="en-US" sz="1200" dirty="0">
                <a:solidFill>
                  <a:schemeClr val="bg1"/>
                </a:solidFill>
              </a:rPr>
              <a:t>출처</a:t>
            </a:r>
            <a:r>
              <a:rPr lang="en-US" altLang="ko-KR" sz="1200" dirty="0">
                <a:solidFill>
                  <a:schemeClr val="bg1"/>
                </a:solidFill>
              </a:rPr>
              <a:t>]</a:t>
            </a:r>
            <a:r>
              <a:rPr lang="ko-KR" altLang="en-US" sz="1200" dirty="0">
                <a:solidFill>
                  <a:schemeClr val="bg1"/>
                </a:solidFill>
              </a:rPr>
              <a:t>한국건설안전협회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C54517-3765-4408-9027-C3E8A0DB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57" y="1901563"/>
            <a:ext cx="4236582" cy="3200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0DF4FF-DEDE-4D31-9801-2B6CE959CAF4}"/>
              </a:ext>
            </a:extLst>
          </p:cNvPr>
          <p:cNvSpPr txBox="1"/>
          <p:nvPr/>
        </p:nvSpPr>
        <p:spPr>
          <a:xfrm>
            <a:off x="1367161" y="5486399"/>
            <a:ext cx="788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많은 공사현장에서 장비로 인한 안전사고가 발생하고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2415" y="218545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프로젝트 개요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1BBBD-2156-40F1-BF71-95AC7E4442F2}"/>
              </a:ext>
            </a:extLst>
          </p:cNvPr>
          <p:cNvSpPr txBox="1"/>
          <p:nvPr/>
        </p:nvSpPr>
        <p:spPr>
          <a:xfrm>
            <a:off x="582414" y="1254805"/>
            <a:ext cx="384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2.2 </a:t>
            </a:r>
            <a:r>
              <a:rPr lang="ko-KR" altLang="en-US" sz="2000" dirty="0">
                <a:solidFill>
                  <a:schemeClr val="bg1"/>
                </a:solidFill>
              </a:rPr>
              <a:t>프로젝트 목표 및 기대사항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BFFE7-5E1E-4D8E-AE0D-441C44A882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78" y="1924555"/>
            <a:ext cx="4953740" cy="3302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E3629F-9EA2-4625-A344-B9BFBD25B9EC}"/>
              </a:ext>
            </a:extLst>
          </p:cNvPr>
          <p:cNvSpPr txBox="1"/>
          <p:nvPr/>
        </p:nvSpPr>
        <p:spPr>
          <a:xfrm>
            <a:off x="5835218" y="1924555"/>
            <a:ext cx="508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위험 장비 운송을 위한 스마트 운송시스템 개발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319435C-2EC3-40D6-BA39-A5683C08670D}"/>
              </a:ext>
            </a:extLst>
          </p:cNvPr>
          <p:cNvSpPr/>
          <p:nvPr/>
        </p:nvSpPr>
        <p:spPr>
          <a:xfrm>
            <a:off x="8016536" y="2494625"/>
            <a:ext cx="479394" cy="121624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8B915-3AC7-4930-998E-37D444D1AA73}"/>
              </a:ext>
            </a:extLst>
          </p:cNvPr>
          <p:cNvSpPr txBox="1"/>
          <p:nvPr/>
        </p:nvSpPr>
        <p:spPr>
          <a:xfrm>
            <a:off x="5948039" y="4030462"/>
            <a:ext cx="5362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건설현장에서의 기계로 인한 안전사고 감축 기대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빠르고 정확한 물류 순환 속도 개선 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공사현장의 새로운 패러다임 기대</a:t>
            </a:r>
          </a:p>
        </p:txBody>
      </p:sp>
    </p:spTree>
    <p:extLst>
      <p:ext uri="{BB962C8B-B14F-4D97-AF65-F5344CB8AC3E}">
        <p14:creationId xmlns:p14="http://schemas.microsoft.com/office/powerpoint/2010/main" val="175024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2415" y="218545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프로젝트 개요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1BBBD-2156-40F1-BF71-95AC7E4442F2}"/>
              </a:ext>
            </a:extLst>
          </p:cNvPr>
          <p:cNvSpPr txBox="1"/>
          <p:nvPr/>
        </p:nvSpPr>
        <p:spPr>
          <a:xfrm>
            <a:off x="582415" y="1258888"/>
            <a:ext cx="276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2.3 </a:t>
            </a:r>
            <a:r>
              <a:rPr lang="ko-KR" altLang="en-US" sz="2000" dirty="0">
                <a:solidFill>
                  <a:schemeClr val="bg1"/>
                </a:solidFill>
              </a:rPr>
              <a:t>개발 우선순위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B2853692-0981-4042-9EA8-3614063EF9E2}"/>
              </a:ext>
            </a:extLst>
          </p:cNvPr>
          <p:cNvSpPr/>
          <p:nvPr/>
        </p:nvSpPr>
        <p:spPr>
          <a:xfrm>
            <a:off x="2251788" y="1959416"/>
            <a:ext cx="1604264" cy="1216241"/>
          </a:xfrm>
          <a:custGeom>
            <a:avLst/>
            <a:gdLst>
              <a:gd name="connsiteX0" fmla="*/ 802132 w 1604264"/>
              <a:gd name="connsiteY0" fmla="*/ 0 h 1216241"/>
              <a:gd name="connsiteX1" fmla="*/ 1604264 w 1604264"/>
              <a:gd name="connsiteY1" fmla="*/ 1216241 h 1216241"/>
              <a:gd name="connsiteX2" fmla="*/ 0 w 1604264"/>
              <a:gd name="connsiteY2" fmla="*/ 1216241 h 1216241"/>
              <a:gd name="connsiteX3" fmla="*/ 802132 w 1604264"/>
              <a:gd name="connsiteY3" fmla="*/ 0 h 121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4264" h="1216241">
                <a:moveTo>
                  <a:pt x="802132" y="0"/>
                </a:moveTo>
                <a:lnTo>
                  <a:pt x="1604264" y="1216241"/>
                </a:lnTo>
                <a:lnTo>
                  <a:pt x="0" y="1216241"/>
                </a:lnTo>
                <a:lnTo>
                  <a:pt x="802132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48BBFA45-E0FD-45E2-B781-A82A98DB1B48}"/>
              </a:ext>
            </a:extLst>
          </p:cNvPr>
          <p:cNvSpPr/>
          <p:nvPr/>
        </p:nvSpPr>
        <p:spPr>
          <a:xfrm>
            <a:off x="1560901" y="3237799"/>
            <a:ext cx="2986038" cy="985422"/>
          </a:xfrm>
          <a:custGeom>
            <a:avLst/>
            <a:gdLst>
              <a:gd name="connsiteX0" fmla="*/ 649903 w 2986038"/>
              <a:gd name="connsiteY0" fmla="*/ 0 h 985422"/>
              <a:gd name="connsiteX1" fmla="*/ 2336135 w 2986038"/>
              <a:gd name="connsiteY1" fmla="*/ 0 h 985422"/>
              <a:gd name="connsiteX2" fmla="*/ 2986038 w 2986038"/>
              <a:gd name="connsiteY2" fmla="*/ 985422 h 985422"/>
              <a:gd name="connsiteX3" fmla="*/ 0 w 2986038"/>
              <a:gd name="connsiteY3" fmla="*/ 985422 h 985422"/>
              <a:gd name="connsiteX4" fmla="*/ 649903 w 2986038"/>
              <a:gd name="connsiteY4" fmla="*/ 0 h 98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6038" h="985422">
                <a:moveTo>
                  <a:pt x="649903" y="0"/>
                </a:moveTo>
                <a:lnTo>
                  <a:pt x="2336135" y="0"/>
                </a:lnTo>
                <a:lnTo>
                  <a:pt x="2986038" y="985422"/>
                </a:lnTo>
                <a:lnTo>
                  <a:pt x="0" y="985422"/>
                </a:lnTo>
                <a:lnTo>
                  <a:pt x="649903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528A7DD-EACA-4977-BE15-A38278ACA7F9}"/>
              </a:ext>
            </a:extLst>
          </p:cNvPr>
          <p:cNvSpPr/>
          <p:nvPr/>
        </p:nvSpPr>
        <p:spPr>
          <a:xfrm>
            <a:off x="870014" y="4285364"/>
            <a:ext cx="4367813" cy="985422"/>
          </a:xfrm>
          <a:custGeom>
            <a:avLst/>
            <a:gdLst>
              <a:gd name="connsiteX0" fmla="*/ 649903 w 4367813"/>
              <a:gd name="connsiteY0" fmla="*/ 0 h 985422"/>
              <a:gd name="connsiteX1" fmla="*/ 3717911 w 4367813"/>
              <a:gd name="connsiteY1" fmla="*/ 0 h 985422"/>
              <a:gd name="connsiteX2" fmla="*/ 4367813 w 4367813"/>
              <a:gd name="connsiteY2" fmla="*/ 985422 h 985422"/>
              <a:gd name="connsiteX3" fmla="*/ 0 w 4367813"/>
              <a:gd name="connsiteY3" fmla="*/ 985422 h 985422"/>
              <a:gd name="connsiteX4" fmla="*/ 649903 w 4367813"/>
              <a:gd name="connsiteY4" fmla="*/ 0 h 98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7813" h="985422">
                <a:moveTo>
                  <a:pt x="649903" y="0"/>
                </a:moveTo>
                <a:lnTo>
                  <a:pt x="3717911" y="0"/>
                </a:lnTo>
                <a:lnTo>
                  <a:pt x="4367813" y="985422"/>
                </a:lnTo>
                <a:lnTo>
                  <a:pt x="0" y="985422"/>
                </a:lnTo>
                <a:lnTo>
                  <a:pt x="649903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3E293-44D1-4EE1-9313-EF225B4CC41F}"/>
              </a:ext>
            </a:extLst>
          </p:cNvPr>
          <p:cNvSpPr txBox="1"/>
          <p:nvPr/>
        </p:nvSpPr>
        <p:spPr>
          <a:xfrm>
            <a:off x="1827231" y="4581806"/>
            <a:ext cx="29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Satisfying </a:t>
            </a:r>
            <a:r>
              <a:rPr lang="en-US" altLang="ko-KR" dirty="0" err="1"/>
              <a:t>requriements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45A19C-BE68-47D4-8E57-164EC5A264A3}"/>
              </a:ext>
            </a:extLst>
          </p:cNvPr>
          <p:cNvSpPr txBox="1"/>
          <p:nvPr/>
        </p:nvSpPr>
        <p:spPr>
          <a:xfrm>
            <a:off x="2539013" y="3545844"/>
            <a:ext cx="107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Damage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50EC68-50F5-4575-BEB4-D020BF1A8673}"/>
              </a:ext>
            </a:extLst>
          </p:cNvPr>
          <p:cNvSpPr txBox="1"/>
          <p:nvPr/>
        </p:nvSpPr>
        <p:spPr>
          <a:xfrm>
            <a:off x="2729883" y="2448583"/>
            <a:ext cx="69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</a:t>
            </a: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16FC06-506F-4F71-B4AF-567B1CE79A97}"/>
              </a:ext>
            </a:extLst>
          </p:cNvPr>
          <p:cNvCxnSpPr>
            <a:cxnSpLocks/>
          </p:cNvCxnSpPr>
          <p:nvPr/>
        </p:nvCxnSpPr>
        <p:spPr>
          <a:xfrm>
            <a:off x="4927107" y="4770964"/>
            <a:ext cx="342937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D12B0A1-904D-4F82-AC70-BACE366318BD}"/>
              </a:ext>
            </a:extLst>
          </p:cNvPr>
          <p:cNvCxnSpPr>
            <a:cxnSpLocks/>
          </p:cNvCxnSpPr>
          <p:nvPr/>
        </p:nvCxnSpPr>
        <p:spPr>
          <a:xfrm>
            <a:off x="4208016" y="3723399"/>
            <a:ext cx="256564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5B9F6F8-9F93-47DE-B00F-82F5CD88CB02}"/>
              </a:ext>
            </a:extLst>
          </p:cNvPr>
          <p:cNvCxnSpPr/>
          <p:nvPr/>
        </p:nvCxnSpPr>
        <p:spPr>
          <a:xfrm>
            <a:off x="3478078" y="2462770"/>
            <a:ext cx="15535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6A6F22-20C9-4FDC-98DF-766FF97D8ACB}"/>
              </a:ext>
            </a:extLst>
          </p:cNvPr>
          <p:cNvSpPr txBox="1"/>
          <p:nvPr/>
        </p:nvSpPr>
        <p:spPr>
          <a:xfrm>
            <a:off x="5125013" y="2125417"/>
            <a:ext cx="3231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얼마나 빠른 시간안에 요구사항을 완료 할 수 있는지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DE3786-FEDC-4E98-A281-49F14ECA6AB6}"/>
              </a:ext>
            </a:extLst>
          </p:cNvPr>
          <p:cNvSpPr txBox="1"/>
          <p:nvPr/>
        </p:nvSpPr>
        <p:spPr>
          <a:xfrm>
            <a:off x="6740748" y="3407344"/>
            <a:ext cx="316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파손되지 않고 목적지까지 안전하게 도착 할 수 있는지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E83BE3-97F5-4F10-8FF0-D6421B844C38}"/>
              </a:ext>
            </a:extLst>
          </p:cNvPr>
          <p:cNvSpPr txBox="1"/>
          <p:nvPr/>
        </p:nvSpPr>
        <p:spPr>
          <a:xfrm>
            <a:off x="8356483" y="4443306"/>
            <a:ext cx="302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정확한 위치를 잘 찾아 요구사항을 충족할 수 있는지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8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9327" y="151042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프로젝트 개발 계획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09445-48C2-4FF9-8D11-7A56C34E2B7B}"/>
              </a:ext>
            </a:extLst>
          </p:cNvPr>
          <p:cNvSpPr txBox="1"/>
          <p:nvPr/>
        </p:nvSpPr>
        <p:spPr>
          <a:xfrm>
            <a:off x="582415" y="1250898"/>
            <a:ext cx="2302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3.1 </a:t>
            </a:r>
            <a:r>
              <a:rPr lang="ko-KR" altLang="en-US" sz="2000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26C4854-2F0C-4C6D-BAE4-E6C994C6C279}"/>
              </a:ext>
            </a:extLst>
          </p:cNvPr>
          <p:cNvSpPr/>
          <p:nvPr/>
        </p:nvSpPr>
        <p:spPr>
          <a:xfrm>
            <a:off x="3884103" y="1967443"/>
            <a:ext cx="1844365" cy="1809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06FA5-1BC0-4098-BA35-940ED2DF78D3}"/>
              </a:ext>
            </a:extLst>
          </p:cNvPr>
          <p:cNvSpPr txBox="1"/>
          <p:nvPr/>
        </p:nvSpPr>
        <p:spPr>
          <a:xfrm>
            <a:off x="4083387" y="2718055"/>
            <a:ext cx="144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Bluetooth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4B4A93D-88E5-4CE9-B29E-64B73CD8BC12}"/>
              </a:ext>
            </a:extLst>
          </p:cNvPr>
          <p:cNvSpPr/>
          <p:nvPr/>
        </p:nvSpPr>
        <p:spPr>
          <a:xfrm>
            <a:off x="1266687" y="1967443"/>
            <a:ext cx="1844365" cy="1809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52B368-9C62-4056-8CD4-F2D5A2012D48}"/>
              </a:ext>
            </a:extLst>
          </p:cNvPr>
          <p:cNvSpPr txBox="1"/>
          <p:nvPr/>
        </p:nvSpPr>
        <p:spPr>
          <a:xfrm>
            <a:off x="1465971" y="2718055"/>
            <a:ext cx="144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Arduino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9B79AD1-5359-49E6-AC88-1B500342B34C}"/>
              </a:ext>
            </a:extLst>
          </p:cNvPr>
          <p:cNvSpPr/>
          <p:nvPr/>
        </p:nvSpPr>
        <p:spPr>
          <a:xfrm>
            <a:off x="6501519" y="1967443"/>
            <a:ext cx="1844365" cy="1809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2B2B4-F9FE-4865-A806-4C6F9714CC36}"/>
              </a:ext>
            </a:extLst>
          </p:cNvPr>
          <p:cNvSpPr txBox="1"/>
          <p:nvPr/>
        </p:nvSpPr>
        <p:spPr>
          <a:xfrm>
            <a:off x="6700803" y="2718055"/>
            <a:ext cx="144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/>
                </a:solidFill>
              </a:rPr>
              <a:t>ADOxx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Tool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0DD637-C222-4627-9C8E-2761A3648842}"/>
              </a:ext>
            </a:extLst>
          </p:cNvPr>
          <p:cNvSpPr/>
          <p:nvPr/>
        </p:nvSpPr>
        <p:spPr>
          <a:xfrm>
            <a:off x="9102674" y="1967443"/>
            <a:ext cx="1844365" cy="1809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42512D-8CF7-4ABC-A22E-655DA14FF00B}"/>
              </a:ext>
            </a:extLst>
          </p:cNvPr>
          <p:cNvSpPr txBox="1"/>
          <p:nvPr/>
        </p:nvSpPr>
        <p:spPr>
          <a:xfrm>
            <a:off x="9301958" y="2718055"/>
            <a:ext cx="1445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Node.js Server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F8BBA-06DB-49C5-AAD2-EF9ED7B8FA49}"/>
              </a:ext>
            </a:extLst>
          </p:cNvPr>
          <p:cNvSpPr txBox="1"/>
          <p:nvPr/>
        </p:nvSpPr>
        <p:spPr>
          <a:xfrm>
            <a:off x="941029" y="4144367"/>
            <a:ext cx="2512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장비를 제어하고 명령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-node.js server</a:t>
            </a:r>
            <a:r>
              <a:rPr lang="ko-KR" altLang="en-US" dirty="0">
                <a:solidFill>
                  <a:schemeClr val="bg1"/>
                </a:solidFill>
              </a:rPr>
              <a:t>의 명령을 </a:t>
            </a:r>
            <a:r>
              <a:rPr lang="en-US" altLang="ko-KR" dirty="0">
                <a:solidFill>
                  <a:schemeClr val="bg1"/>
                </a:solidFill>
              </a:rPr>
              <a:t>parsing </a:t>
            </a:r>
            <a:r>
              <a:rPr lang="ko-KR" altLang="en-US" dirty="0">
                <a:solidFill>
                  <a:schemeClr val="bg1"/>
                </a:solidFill>
              </a:rPr>
              <a:t>하여 장비에게 전달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AD4BD-EB26-401B-AEFE-2F3A3D03A194}"/>
              </a:ext>
            </a:extLst>
          </p:cNvPr>
          <p:cNvSpPr txBox="1"/>
          <p:nvPr/>
        </p:nvSpPr>
        <p:spPr>
          <a:xfrm>
            <a:off x="3884103" y="4151729"/>
            <a:ext cx="2287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장비와 </a:t>
            </a:r>
            <a:r>
              <a:rPr lang="en-US" altLang="ko-KR" dirty="0">
                <a:solidFill>
                  <a:schemeClr val="bg1"/>
                </a:solidFill>
              </a:rPr>
              <a:t>Arduino</a:t>
            </a:r>
            <a:r>
              <a:rPr lang="ko-KR" altLang="en-US" dirty="0">
                <a:solidFill>
                  <a:schemeClr val="bg1"/>
                </a:solidFill>
              </a:rPr>
              <a:t>와의 소통을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-node.js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server</a:t>
            </a:r>
            <a:r>
              <a:rPr lang="ko-KR" altLang="en-US" dirty="0">
                <a:solidFill>
                  <a:schemeClr val="bg1"/>
                </a:solidFill>
              </a:rPr>
              <a:t>와 연결 시 작동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2670F-DADF-4869-863C-D83F8A75ADE7}"/>
              </a:ext>
            </a:extLst>
          </p:cNvPr>
          <p:cNvSpPr txBox="1"/>
          <p:nvPr/>
        </p:nvSpPr>
        <p:spPr>
          <a:xfrm>
            <a:off x="6501519" y="4151729"/>
            <a:ext cx="2186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장비에게 원하는 요구사항대로 명령을 내릴 수 있게 도와주는 </a:t>
            </a:r>
            <a:r>
              <a:rPr lang="en-US" altLang="ko-KR" dirty="0">
                <a:solidFill>
                  <a:schemeClr val="bg1"/>
                </a:solidFill>
              </a:rPr>
              <a:t>TOOL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14560F-75D0-4B89-AF58-C82703EF4141}"/>
              </a:ext>
            </a:extLst>
          </p:cNvPr>
          <p:cNvSpPr txBox="1"/>
          <p:nvPr/>
        </p:nvSpPr>
        <p:spPr>
          <a:xfrm>
            <a:off x="9102674" y="4144367"/>
            <a:ext cx="2186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en-US" altLang="ko-KR" dirty="0" err="1">
                <a:solidFill>
                  <a:schemeClr val="bg1"/>
                </a:solidFill>
              </a:rPr>
              <a:t>ADOxx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의 요구사항을 받아드려 </a:t>
            </a:r>
            <a:r>
              <a:rPr lang="en-US" altLang="ko-KR" dirty="0">
                <a:solidFill>
                  <a:schemeClr val="bg1"/>
                </a:solidFill>
              </a:rPr>
              <a:t>Arduino</a:t>
            </a:r>
            <a:r>
              <a:rPr lang="ko-KR" altLang="en-US" dirty="0">
                <a:solidFill>
                  <a:schemeClr val="bg1"/>
                </a:solidFill>
              </a:rPr>
              <a:t>에게 전달</a:t>
            </a:r>
          </a:p>
        </p:txBody>
      </p:sp>
    </p:spTree>
    <p:extLst>
      <p:ext uri="{BB962C8B-B14F-4D97-AF65-F5344CB8AC3E}">
        <p14:creationId xmlns:p14="http://schemas.microsoft.com/office/powerpoint/2010/main" val="19947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48407" y="151042"/>
            <a:ext cx="3845573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i="1" dirty="0">
                <a:solidFill>
                  <a:prstClr val="white"/>
                </a:solidFill>
              </a:rPr>
              <a:t>프로젝트 개발 계획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830997-12A9-4143-8760-E4F2DA1C3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2" y="2184710"/>
            <a:ext cx="4303630" cy="314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88E63A-B5CE-4CE4-93BA-9FC548793FC2}"/>
              </a:ext>
            </a:extLst>
          </p:cNvPr>
          <p:cNvSpPr txBox="1"/>
          <p:nvPr/>
        </p:nvSpPr>
        <p:spPr>
          <a:xfrm>
            <a:off x="582415" y="1257411"/>
            <a:ext cx="3101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3.2 </a:t>
            </a:r>
            <a:r>
              <a:rPr lang="ko-KR" altLang="en-US" sz="2000" dirty="0">
                <a:solidFill>
                  <a:schemeClr val="bg1"/>
                </a:solidFill>
              </a:rPr>
              <a:t>프로젝트 개발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CD248-13CA-448C-979F-56681FF91870}"/>
              </a:ext>
            </a:extLst>
          </p:cNvPr>
          <p:cNvSpPr txBox="1"/>
          <p:nvPr/>
        </p:nvSpPr>
        <p:spPr>
          <a:xfrm>
            <a:off x="2459114" y="5438920"/>
            <a:ext cx="181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Agile Model(XP)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B1B9F-5E70-45B6-A906-EFB27FF134AA}"/>
              </a:ext>
            </a:extLst>
          </p:cNvPr>
          <p:cNvSpPr txBox="1"/>
          <p:nvPr/>
        </p:nvSpPr>
        <p:spPr>
          <a:xfrm>
            <a:off x="6208266" y="2211343"/>
            <a:ext cx="48000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ko-KR" dirty="0">
                <a:solidFill>
                  <a:schemeClr val="bg1"/>
                </a:solidFill>
              </a:rPr>
              <a:t>프로젝트 완료까지 많은 시간이 주어지지 않은 상황임을 고려하여 주어진 시간내에 완성도를 높일 수 있는 모델로 선정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-communication</a:t>
            </a:r>
            <a:r>
              <a:rPr lang="ko-KR" altLang="ko-KR" dirty="0">
                <a:solidFill>
                  <a:schemeClr val="bg1"/>
                </a:solidFill>
              </a:rPr>
              <a:t>에 대한 강점을 가짐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-Quality </a:t>
            </a:r>
            <a:r>
              <a:rPr lang="ko-KR" altLang="ko-KR" dirty="0">
                <a:solidFill>
                  <a:schemeClr val="bg1"/>
                </a:solidFill>
              </a:rPr>
              <a:t>중심의 모델링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ko-KR" dirty="0">
                <a:solidFill>
                  <a:schemeClr val="bg1"/>
                </a:solidFill>
              </a:rPr>
              <a:t>소규모 인원으로도 개발할 수 있다는 장점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60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1261</Words>
  <Application>Microsoft Office PowerPoint</Application>
  <PresentationFormat>와이드스크린</PresentationFormat>
  <Paragraphs>264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seongju</cp:lastModifiedBy>
  <cp:revision>38</cp:revision>
  <dcterms:created xsi:type="dcterms:W3CDTF">2019-10-10T04:32:21Z</dcterms:created>
  <dcterms:modified xsi:type="dcterms:W3CDTF">2019-12-22T21:21:05Z</dcterms:modified>
</cp:coreProperties>
</file>